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1154" r:id="rId2"/>
    <p:sldId id="1628" r:id="rId3"/>
    <p:sldId id="1629" r:id="rId4"/>
    <p:sldId id="1630" r:id="rId5"/>
    <p:sldId id="1631" r:id="rId6"/>
    <p:sldId id="1632" r:id="rId7"/>
    <p:sldId id="1633" r:id="rId8"/>
    <p:sldId id="1634" r:id="rId9"/>
    <p:sldId id="1635" r:id="rId10"/>
  </p:sldIdLst>
  <p:sldSz cx="9144000" cy="6858000" type="screen4x3"/>
  <p:notesSz cx="7099300" cy="102346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4848"/>
    <a:srgbClr val="3581B9"/>
    <a:srgbClr val="FEF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30" autoAdjust="0"/>
  </p:normalViewPr>
  <p:slideViewPr>
    <p:cSldViewPr snapToGrid="0">
      <p:cViewPr varScale="1">
        <p:scale>
          <a:sx n="106" d="100"/>
          <a:sy n="106" d="100"/>
        </p:scale>
        <p:origin x="168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4737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0" d="100"/>
          <a:sy n="80" d="100"/>
        </p:scale>
        <p:origin x="726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3076364" cy="513508"/>
          </a:xfrm>
          <a:prstGeom prst="rect">
            <a:avLst/>
          </a:prstGeom>
        </p:spPr>
        <p:txBody>
          <a:bodyPr vert="horz" lIns="95429" tIns="47712" rIns="95429" bIns="47712" rtlCol="0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4021296" y="3"/>
            <a:ext cx="3076364" cy="513508"/>
          </a:xfrm>
          <a:prstGeom prst="rect">
            <a:avLst/>
          </a:prstGeom>
        </p:spPr>
        <p:txBody>
          <a:bodyPr vert="horz" lIns="95429" tIns="47712" rIns="95429" bIns="47712" rtlCol="0"/>
          <a:lstStyle>
            <a:lvl1pPr algn="r">
              <a:defRPr sz="1300"/>
            </a:lvl1pPr>
          </a:lstStyle>
          <a:p>
            <a:fld id="{551B7895-D8AE-495B-B544-A4B797813B8B}" type="datetimeFigureOut">
              <a:rPr lang="it-IT" smtClean="0"/>
              <a:t>29/06/2020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721108"/>
            <a:ext cx="3076364" cy="513507"/>
          </a:xfrm>
          <a:prstGeom prst="rect">
            <a:avLst/>
          </a:prstGeom>
        </p:spPr>
        <p:txBody>
          <a:bodyPr vert="horz" lIns="95429" tIns="47712" rIns="95429" bIns="47712" rtlCol="0" anchor="b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4021296" y="9721108"/>
            <a:ext cx="3076364" cy="513507"/>
          </a:xfrm>
          <a:prstGeom prst="rect">
            <a:avLst/>
          </a:prstGeom>
        </p:spPr>
        <p:txBody>
          <a:bodyPr vert="horz" lIns="95429" tIns="47712" rIns="95429" bIns="47712" rtlCol="0" anchor="b"/>
          <a:lstStyle>
            <a:lvl1pPr algn="r">
              <a:defRPr sz="1300"/>
            </a:lvl1pPr>
          </a:lstStyle>
          <a:p>
            <a:fld id="{530BCB77-F678-409D-8C27-B0184BB126F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7506919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3076364" cy="513508"/>
          </a:xfrm>
          <a:prstGeom prst="rect">
            <a:avLst/>
          </a:prstGeom>
        </p:spPr>
        <p:txBody>
          <a:bodyPr vert="horz" lIns="95429" tIns="47712" rIns="95429" bIns="47712" rtlCol="0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4021296" y="3"/>
            <a:ext cx="3076364" cy="513508"/>
          </a:xfrm>
          <a:prstGeom prst="rect">
            <a:avLst/>
          </a:prstGeom>
        </p:spPr>
        <p:txBody>
          <a:bodyPr vert="horz" lIns="95429" tIns="47712" rIns="95429" bIns="47712" rtlCol="0"/>
          <a:lstStyle>
            <a:lvl1pPr algn="r">
              <a:defRPr sz="1300"/>
            </a:lvl1pPr>
          </a:lstStyle>
          <a:p>
            <a:fld id="{77B07790-3295-4E07-BFA1-95C6C842E588}" type="datetimeFigureOut">
              <a:rPr lang="it-IT" smtClean="0"/>
              <a:t>29/06/2020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279525"/>
            <a:ext cx="4603750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429" tIns="47712" rIns="95429" bIns="47712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709931" y="4925411"/>
            <a:ext cx="5679440" cy="4029879"/>
          </a:xfrm>
          <a:prstGeom prst="rect">
            <a:avLst/>
          </a:prstGeom>
        </p:spPr>
        <p:txBody>
          <a:bodyPr vert="horz" lIns="95429" tIns="47712" rIns="95429" bIns="47712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721108"/>
            <a:ext cx="3076364" cy="513507"/>
          </a:xfrm>
          <a:prstGeom prst="rect">
            <a:avLst/>
          </a:prstGeom>
        </p:spPr>
        <p:txBody>
          <a:bodyPr vert="horz" lIns="95429" tIns="47712" rIns="95429" bIns="47712" rtlCol="0" anchor="b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4021296" y="9721108"/>
            <a:ext cx="3076364" cy="513507"/>
          </a:xfrm>
          <a:prstGeom prst="rect">
            <a:avLst/>
          </a:prstGeom>
        </p:spPr>
        <p:txBody>
          <a:bodyPr vert="horz" lIns="95429" tIns="47712" rIns="95429" bIns="47712" rtlCol="0" anchor="b"/>
          <a:lstStyle>
            <a:lvl1pPr algn="r">
              <a:defRPr sz="1300"/>
            </a:lvl1pPr>
          </a:lstStyle>
          <a:p>
            <a:fld id="{B06E17DD-F3FD-464D-AB02-BF2765642D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1787715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399855-B267-432D-B125-618EF4D04017}" type="slidenum">
              <a:rPr lang="it-IT" smtClean="0"/>
              <a:t>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960377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399855-B267-432D-B125-618EF4D04017}" type="slidenum">
              <a:rPr lang="it-IT" smtClean="0"/>
              <a:t>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77411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628650" y="6492875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028950" y="649287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BCC59-BD16-474E-8EC1-7FD79791D2A0}" type="slidenum">
              <a:rPr lang="it-IT" smtClean="0"/>
              <a:t>‹N›</a:t>
            </a:fld>
            <a:endParaRPr lang="it-IT" dirty="0"/>
          </a:p>
        </p:txBody>
      </p:sp>
      <p:sp>
        <p:nvSpPr>
          <p:cNvPr id="9" name="CasellaDiTesto 8"/>
          <p:cNvSpPr txBox="1"/>
          <p:nvPr userDrawn="1"/>
        </p:nvSpPr>
        <p:spPr>
          <a:xfrm>
            <a:off x="0" y="6296479"/>
            <a:ext cx="6300000" cy="108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8" name="Rettangolo 7"/>
          <p:cNvSpPr/>
          <p:nvPr userDrawn="1"/>
        </p:nvSpPr>
        <p:spPr>
          <a:xfrm>
            <a:off x="81466" y="813436"/>
            <a:ext cx="280484" cy="224790"/>
          </a:xfrm>
          <a:prstGeom prst="rect">
            <a:avLst/>
          </a:prstGeom>
          <a:solidFill>
            <a:srgbClr val="3581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700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98807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BCC59-BD16-474E-8EC1-7FD79791D2A0}" type="slidenum">
              <a:rPr lang="it-IT" smtClean="0"/>
              <a:t>‹N›</a:t>
            </a:fld>
            <a:endParaRPr lang="it-IT"/>
          </a:p>
        </p:txBody>
      </p:sp>
      <p:sp>
        <p:nvSpPr>
          <p:cNvPr id="7" name="Rettangolo 6"/>
          <p:cNvSpPr/>
          <p:nvPr userDrawn="1"/>
        </p:nvSpPr>
        <p:spPr>
          <a:xfrm>
            <a:off x="81466" y="813436"/>
            <a:ext cx="280484" cy="224790"/>
          </a:xfrm>
          <a:prstGeom prst="rect">
            <a:avLst/>
          </a:prstGeom>
          <a:solidFill>
            <a:srgbClr val="3581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700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69601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0" y="2996952"/>
            <a:ext cx="9144000" cy="362471"/>
          </a:xfrm>
          <a:prstGeom prst="rect">
            <a:avLst/>
          </a:prstGeom>
        </p:spPr>
        <p:txBody>
          <a:bodyPr/>
          <a:lstStyle>
            <a:lvl1pPr algn="ctr">
              <a:defRPr sz="2400" b="1" u="none">
                <a:solidFill>
                  <a:srgbClr val="3581B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BCC59-BD16-474E-8EC1-7FD79791D2A0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688986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0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1"/>
          <p:cNvSpPr>
            <a:spLocks noGrp="1"/>
          </p:cNvSpPr>
          <p:nvPr>
            <p:ph type="ctrTitle"/>
          </p:nvPr>
        </p:nvSpPr>
        <p:spPr>
          <a:xfrm>
            <a:off x="467544" y="690265"/>
            <a:ext cx="8352928" cy="362471"/>
          </a:xfrm>
          <a:prstGeom prst="rect">
            <a:avLst/>
          </a:prstGeom>
        </p:spPr>
        <p:txBody>
          <a:bodyPr/>
          <a:lstStyle>
            <a:lvl1pPr algn="l">
              <a:defRPr sz="2000" b="1">
                <a:solidFill>
                  <a:srgbClr val="4848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8" name="Sottotitolo 2"/>
          <p:cNvSpPr>
            <a:spLocks noGrp="1"/>
          </p:cNvSpPr>
          <p:nvPr>
            <p:ph type="subTitle" idx="1"/>
          </p:nvPr>
        </p:nvSpPr>
        <p:spPr>
          <a:xfrm>
            <a:off x="467544" y="1484784"/>
            <a:ext cx="8208912" cy="43924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700">
                <a:solidFill>
                  <a:srgbClr val="4848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Fare clic per modificare lo stile del sottotitolo dello schema</a:t>
            </a:r>
            <a:endParaRPr lang="it-IT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BCC59-BD16-474E-8EC1-7FD79791D2A0}" type="slidenum">
              <a:rPr lang="it-IT" smtClean="0"/>
              <a:t>‹N›</a:t>
            </a:fld>
            <a:endParaRPr lang="it-IT" dirty="0"/>
          </a:p>
        </p:txBody>
      </p:sp>
      <p:sp>
        <p:nvSpPr>
          <p:cNvPr id="6" name="Rettangolo 5"/>
          <p:cNvSpPr/>
          <p:nvPr userDrawn="1"/>
        </p:nvSpPr>
        <p:spPr>
          <a:xfrm>
            <a:off x="81466" y="813436"/>
            <a:ext cx="280484" cy="224790"/>
          </a:xfrm>
          <a:prstGeom prst="rect">
            <a:avLst/>
          </a:prstGeom>
          <a:solidFill>
            <a:srgbClr val="3581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700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93274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14338" cy="6858000"/>
          </a:xfrm>
          <a:prstGeom prst="rect">
            <a:avLst/>
          </a:prstGeom>
        </p:spPr>
      </p:pic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7086600" y="61656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DBCC59-BD16-474E-8EC1-7FD79791D2A0}" type="slidenum">
              <a:rPr lang="it-IT" smtClean="0"/>
              <a:t>‹N›</a:t>
            </a:fld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6701" y="196362"/>
            <a:ext cx="1195752" cy="199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836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712" r:id="rId3"/>
    <p:sldLayoutId id="2147483730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/>
          </p:cNvSpPr>
          <p:nvPr/>
        </p:nvSpPr>
        <p:spPr bwMode="auto">
          <a:xfrm>
            <a:off x="0" y="2780928"/>
            <a:ext cx="9108504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400" b="1" dirty="0" smtClean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  <a:cs typeface="Arial" panose="020B0604020202020204" pitchFamily="34" charset="0"/>
              </a:rPr>
              <a:t>LA VENDITA DI BENI E SERVIZI </a:t>
            </a:r>
            <a:r>
              <a:rPr lang="it-IT" altLang="it-IT" sz="2400" b="1" dirty="0" smtClean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  <a:cs typeface="Arial" panose="020B0604020202020204" pitchFamily="34" charset="0"/>
              </a:rPr>
              <a:t>ALL’ESTERO </a:t>
            </a:r>
            <a:r>
              <a:rPr lang="it-IT" altLang="it-IT" sz="2400" b="1" dirty="0" smtClean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  <a:cs typeface="Arial" panose="020B0604020202020204" pitchFamily="34" charset="0"/>
              </a:rPr>
              <a:t>B2B E B2C</a:t>
            </a:r>
            <a:endParaRPr lang="it-IT" altLang="it-IT" sz="2400" b="1" dirty="0">
              <a:solidFill>
                <a:srgbClr val="3581B9"/>
              </a:solidFill>
              <a:latin typeface="Fira Sans" panose="020B0503050000020004" pitchFamily="34" charset="0"/>
              <a:ea typeface="Fira Sans" panose="020B0503050000020004" pitchFamily="34" charset="0"/>
              <a:cs typeface="Arial" panose="020B0604020202020204" pitchFamily="34" charset="0"/>
            </a:endParaRP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BCC59-BD16-474E-8EC1-7FD79791D2A0}" type="slidenum">
              <a:rPr lang="it-IT" smtClean="0"/>
              <a:t>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86146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/>
          </p:cNvSpPr>
          <p:nvPr/>
        </p:nvSpPr>
        <p:spPr bwMode="auto">
          <a:xfrm>
            <a:off x="0" y="2780928"/>
            <a:ext cx="9108504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000" b="1" dirty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  <a:cs typeface="Arial" panose="020B0604020202020204" pitchFamily="34" charset="0"/>
              </a:rPr>
              <a:t>Regole base Iva e definizione di soggetto passivo ‘stabilito’</a:t>
            </a: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BCC59-BD16-474E-8EC1-7FD79791D2A0}" type="slidenum">
              <a:rPr lang="it-IT" smtClean="0"/>
              <a:t>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36517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BCC59-BD16-474E-8EC1-7FD79791D2A0}" type="slidenum">
              <a:rPr lang="it-IT" smtClean="0"/>
              <a:t>3</a:t>
            </a:fld>
            <a:endParaRPr lang="it-IT" dirty="0"/>
          </a:p>
        </p:txBody>
      </p:sp>
      <p:sp>
        <p:nvSpPr>
          <p:cNvPr id="8" name="Titolo 1"/>
          <p:cNvSpPr txBox="1">
            <a:spLocks/>
          </p:cNvSpPr>
          <p:nvPr/>
        </p:nvSpPr>
        <p:spPr>
          <a:xfrm>
            <a:off x="467544" y="714413"/>
            <a:ext cx="8352928" cy="36247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rgbClr val="4848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it-IT" altLang="it-IT" dirty="0">
                <a:latin typeface="Fira Sans" panose="020B0503050000020004" pitchFamily="34" charset="0"/>
                <a:ea typeface="Fira Sans" panose="020B0503050000020004" pitchFamily="34" charset="0"/>
              </a:rPr>
              <a:t>Regole base Iva e definizione di soggetto passivo ‘stabilito’</a:t>
            </a:r>
          </a:p>
        </p:txBody>
      </p:sp>
      <p:sp>
        <p:nvSpPr>
          <p:cNvPr id="13" name="Rettangolo 12"/>
          <p:cNvSpPr/>
          <p:nvPr/>
        </p:nvSpPr>
        <p:spPr>
          <a:xfrm>
            <a:off x="467544" y="1586182"/>
            <a:ext cx="5100337" cy="1269578"/>
          </a:xfrm>
          <a:prstGeom prst="rect">
            <a:avLst/>
          </a:prstGeom>
          <a:noFill/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Clr>
                <a:srgbClr val="3581B9"/>
              </a:buClr>
              <a:buFont typeface="+mj-lt"/>
              <a:buAutoNum type="arabicPeriod"/>
            </a:pP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Soggettivo</a:t>
            </a:r>
          </a:p>
          <a:p>
            <a:pPr marL="742950" lvl="1" indent="-285750" algn="just">
              <a:lnSpc>
                <a:spcPct val="150000"/>
              </a:lnSpc>
              <a:buClr>
                <a:srgbClr val="3581B9"/>
              </a:buClr>
              <a:buFont typeface="Wingdings" panose="05000000000000000000" pitchFamily="2" charset="2"/>
              <a:buChar char="§"/>
            </a:pP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Esercizio di impresa (art.4)</a:t>
            </a:r>
          </a:p>
          <a:p>
            <a:pPr marL="742950" lvl="1" indent="-285750" algn="just">
              <a:lnSpc>
                <a:spcPct val="150000"/>
              </a:lnSpc>
              <a:buClr>
                <a:srgbClr val="3581B9"/>
              </a:buClr>
              <a:buFont typeface="Wingdings" panose="05000000000000000000" pitchFamily="2" charset="2"/>
              <a:buChar char="§"/>
            </a:pP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Esercizio di arti e professioni (art.5)</a:t>
            </a:r>
            <a:endParaRPr lang="it-IT" altLang="ja-JP" sz="1700" dirty="0">
              <a:solidFill>
                <a:srgbClr val="484848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647564" y="1101434"/>
            <a:ext cx="7992888" cy="484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Bef>
                <a:spcPts val="0"/>
              </a:spcBef>
            </a:pPr>
            <a:r>
              <a:rPr lang="it-IT" altLang="it-IT" sz="1700" i="1" dirty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I </a:t>
            </a:r>
            <a:r>
              <a:rPr lang="it-IT" altLang="it-IT" sz="1700" i="1" dirty="0" smtClean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tre presupposti iva (</a:t>
            </a:r>
            <a:r>
              <a:rPr lang="it-IT" altLang="it-IT" sz="1700" i="1" dirty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Art.1, </a:t>
            </a:r>
            <a:r>
              <a:rPr lang="it-IT" altLang="it-IT" sz="1700" i="1" dirty="0" smtClean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D.P.R. </a:t>
            </a:r>
            <a:r>
              <a:rPr lang="it-IT" altLang="it-IT" sz="1700" i="1" dirty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633/72)</a:t>
            </a:r>
          </a:p>
        </p:txBody>
      </p:sp>
      <p:sp>
        <p:nvSpPr>
          <p:cNvPr id="7" name="Rettangolo 6"/>
          <p:cNvSpPr/>
          <p:nvPr/>
        </p:nvSpPr>
        <p:spPr>
          <a:xfrm>
            <a:off x="467544" y="2947661"/>
            <a:ext cx="5747519" cy="1962076"/>
          </a:xfrm>
          <a:prstGeom prst="rect">
            <a:avLst/>
          </a:prstGeom>
          <a:noFill/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Clr>
                <a:srgbClr val="3581B9"/>
              </a:buClr>
              <a:buFont typeface="+mj-lt"/>
              <a:buAutoNum type="arabicPeriod" startAt="2"/>
            </a:pP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Oggettivo</a:t>
            </a:r>
          </a:p>
          <a:p>
            <a:pPr marL="742950" lvl="1" indent="-285750" algn="just">
              <a:lnSpc>
                <a:spcPct val="150000"/>
              </a:lnSpc>
              <a:buClr>
                <a:srgbClr val="3581B9"/>
              </a:buClr>
              <a:buFont typeface="Wingdings" panose="05000000000000000000" pitchFamily="2" charset="2"/>
              <a:buChar char="§"/>
            </a:pPr>
            <a:r>
              <a:rPr lang="it-IT" altLang="ja-JP" sz="16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Cessioni di beni (art.2)</a:t>
            </a:r>
          </a:p>
          <a:p>
            <a:pPr marL="742950" lvl="1" indent="-285750" algn="just">
              <a:lnSpc>
                <a:spcPct val="150000"/>
              </a:lnSpc>
              <a:buClr>
                <a:srgbClr val="3581B9"/>
              </a:buClr>
              <a:buFont typeface="Wingdings" panose="05000000000000000000" pitchFamily="2" charset="2"/>
              <a:buChar char="§"/>
            </a:pPr>
            <a:r>
              <a:rPr lang="it-IT" altLang="ja-JP" sz="16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Prestazioni di servizi (art.3) (</a:t>
            </a:r>
            <a:r>
              <a:rPr lang="it-IT" altLang="ja-JP" sz="1600" b="1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comprendono anche i prodotti digitali che il </a:t>
            </a:r>
            <a:r>
              <a:rPr lang="it-IT" altLang="ja-JP" sz="1600" b="1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D.P.R. </a:t>
            </a:r>
            <a:r>
              <a:rPr lang="it-IT" altLang="ja-JP" sz="1600" b="1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Iva del 1972 non poteva conoscere</a:t>
            </a:r>
            <a:r>
              <a:rPr lang="it-IT" altLang="ja-JP" sz="16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)</a:t>
            </a:r>
            <a:endParaRPr lang="it-IT" altLang="ja-JP" sz="1600" dirty="0">
              <a:solidFill>
                <a:srgbClr val="484848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467544" y="5001639"/>
            <a:ext cx="5747519" cy="1661993"/>
          </a:xfrm>
          <a:prstGeom prst="rect">
            <a:avLst/>
          </a:prstGeom>
          <a:noFill/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Clr>
                <a:srgbClr val="3581B9"/>
              </a:buClr>
              <a:buFont typeface="+mj-lt"/>
              <a:buAutoNum type="arabicPeriod" startAt="3"/>
            </a:pP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Territoriale</a:t>
            </a:r>
          </a:p>
          <a:p>
            <a:pPr marL="742950" lvl="1" indent="-285750" algn="just">
              <a:lnSpc>
                <a:spcPct val="150000"/>
              </a:lnSpc>
              <a:buClr>
                <a:srgbClr val="3581B9"/>
              </a:buClr>
              <a:buFont typeface="Wingdings" panose="05000000000000000000" pitchFamily="2" charset="2"/>
              <a:buChar char="§"/>
            </a:pP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Territorialità dei beni (art. 7bis)</a:t>
            </a:r>
          </a:p>
          <a:p>
            <a:pPr marL="742950" lvl="1" indent="-285750" algn="just">
              <a:lnSpc>
                <a:spcPct val="150000"/>
              </a:lnSpc>
              <a:buClr>
                <a:srgbClr val="3581B9"/>
              </a:buClr>
              <a:buFont typeface="Wingdings" panose="05000000000000000000" pitchFamily="2" charset="2"/>
              <a:buChar char="§"/>
            </a:pP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 Territorialità dei servizi (artt. 7ter -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7quater - 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7quinquies - 7sexies - 7septies </a:t>
            </a:r>
            <a:r>
              <a:rPr lang="it-IT" altLang="ja-JP" sz="1700" b="1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– 7octies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) </a:t>
            </a:r>
          </a:p>
        </p:txBody>
      </p:sp>
      <p:sp>
        <p:nvSpPr>
          <p:cNvPr id="10" name="Rettangolo arrotondato 9"/>
          <p:cNvSpPr/>
          <p:nvPr/>
        </p:nvSpPr>
        <p:spPr>
          <a:xfrm>
            <a:off x="6372226" y="3119156"/>
            <a:ext cx="2591754" cy="1790581"/>
          </a:xfrm>
          <a:prstGeom prst="roundRect">
            <a:avLst>
              <a:gd name="adj" fmla="val 12405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IVA si applica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anche “sulle 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importazioni da chiunque effettuate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”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  <a:sym typeface="Wingdings" panose="05000000000000000000" pitchFamily="2" charset="2"/>
              </a:rPr>
              <a:t>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 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Titolo V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(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artt. 67-70)</a:t>
            </a:r>
          </a:p>
        </p:txBody>
      </p:sp>
    </p:spTree>
    <p:extLst>
      <p:ext uri="{BB962C8B-B14F-4D97-AF65-F5344CB8AC3E}">
        <p14:creationId xmlns:p14="http://schemas.microsoft.com/office/powerpoint/2010/main" val="413451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BCC59-BD16-474E-8EC1-7FD79791D2A0}" type="slidenum">
              <a:rPr lang="it-IT" smtClean="0"/>
              <a:t>4</a:t>
            </a:fld>
            <a:endParaRPr lang="it-IT" dirty="0"/>
          </a:p>
        </p:txBody>
      </p:sp>
      <p:sp>
        <p:nvSpPr>
          <p:cNvPr id="8" name="Titolo 1"/>
          <p:cNvSpPr txBox="1">
            <a:spLocks/>
          </p:cNvSpPr>
          <p:nvPr/>
        </p:nvSpPr>
        <p:spPr>
          <a:xfrm>
            <a:off x="467544" y="714413"/>
            <a:ext cx="8352928" cy="36247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rgbClr val="4848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it-IT" altLang="it-IT" dirty="0">
                <a:latin typeface="Fira Sans" panose="020B0503050000020004" pitchFamily="34" charset="0"/>
                <a:ea typeface="Fira Sans" panose="020B0503050000020004" pitchFamily="34" charset="0"/>
              </a:rPr>
              <a:t>Regole base Iva e definizione di soggetto passivo ‘stabilito’</a:t>
            </a:r>
          </a:p>
        </p:txBody>
      </p:sp>
      <p:sp>
        <p:nvSpPr>
          <p:cNvPr id="13" name="Rettangolo arrotondato 12"/>
          <p:cNvSpPr/>
          <p:nvPr/>
        </p:nvSpPr>
        <p:spPr>
          <a:xfrm>
            <a:off x="1267327" y="2524682"/>
            <a:ext cx="7487374" cy="1404640"/>
          </a:xfrm>
          <a:prstGeom prst="roundRect">
            <a:avLst/>
          </a:prstGeom>
          <a:noFill/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Se co-esistono i 3 presupposti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  <a:sym typeface="Wingdings" panose="05000000000000000000" pitchFamily="2" charset="2"/>
              </a:rPr>
              <a:t>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op. Iva (obbligo di fattura);</a:t>
            </a:r>
          </a:p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Se manca ‘soggettivo’ e/o ‘</a:t>
            </a:r>
            <a:r>
              <a:rPr lang="it-IT" altLang="ja-JP" sz="1700" dirty="0" err="1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oggett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.’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  <a:sym typeface="Wingdings" panose="05000000000000000000" pitchFamily="2" charset="2"/>
              </a:rPr>
              <a:t>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Op. ‘F.C. Iva’ (no fattura);</a:t>
            </a:r>
          </a:p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Se manca ‘territoriale’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  <a:sym typeface="Wingdings" panose="05000000000000000000" pitchFamily="2" charset="2"/>
              </a:rPr>
              <a:t>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op. ’F.C.IVA’ CON FATTURA (art.21,co.6bis).</a:t>
            </a:r>
            <a:endParaRPr lang="it-IT" altLang="ja-JP" sz="1700" dirty="0">
              <a:solidFill>
                <a:srgbClr val="484848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647564" y="1643939"/>
            <a:ext cx="7992888" cy="484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Bef>
                <a:spcPts val="0"/>
              </a:spcBef>
            </a:pPr>
            <a:r>
              <a:rPr lang="it-IT" altLang="it-IT" sz="1700" i="1" dirty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I </a:t>
            </a:r>
            <a:r>
              <a:rPr lang="it-IT" altLang="it-IT" sz="1700" i="1" dirty="0" smtClean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tre presupposti iva (</a:t>
            </a:r>
            <a:r>
              <a:rPr lang="it-IT" altLang="it-IT" sz="1700" i="1" dirty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Art.1, </a:t>
            </a:r>
            <a:r>
              <a:rPr lang="it-IT" altLang="it-IT" sz="1700" i="1" dirty="0" smtClean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D.P.R. </a:t>
            </a:r>
            <a:r>
              <a:rPr lang="it-IT" altLang="it-IT" sz="1700" i="1" dirty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633/72)</a:t>
            </a:r>
          </a:p>
        </p:txBody>
      </p:sp>
    </p:spTree>
    <p:extLst>
      <p:ext uri="{BB962C8B-B14F-4D97-AF65-F5344CB8AC3E}">
        <p14:creationId xmlns:p14="http://schemas.microsoft.com/office/powerpoint/2010/main" val="3081909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BCC59-BD16-474E-8EC1-7FD79791D2A0}" type="slidenum">
              <a:rPr lang="it-IT" smtClean="0"/>
              <a:t>5</a:t>
            </a:fld>
            <a:endParaRPr lang="it-IT" dirty="0"/>
          </a:p>
        </p:txBody>
      </p:sp>
      <p:sp>
        <p:nvSpPr>
          <p:cNvPr id="8" name="Titolo 1"/>
          <p:cNvSpPr txBox="1">
            <a:spLocks/>
          </p:cNvSpPr>
          <p:nvPr/>
        </p:nvSpPr>
        <p:spPr>
          <a:xfrm>
            <a:off x="467544" y="714413"/>
            <a:ext cx="8352928" cy="36247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rgbClr val="4848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it-IT" altLang="it-IT" dirty="0">
                <a:latin typeface="Fira Sans" panose="020B0503050000020004" pitchFamily="34" charset="0"/>
                <a:ea typeface="Fira Sans" panose="020B0503050000020004" pitchFamily="34" charset="0"/>
              </a:rPr>
              <a:t>Regole base Iva e definizione di soggetto passivo ‘stabilito’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647564" y="1208517"/>
            <a:ext cx="7992888" cy="484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Bef>
                <a:spcPts val="0"/>
              </a:spcBef>
            </a:pPr>
            <a:r>
              <a:rPr lang="it-IT" altLang="it-IT" sz="1700" i="1" dirty="0" smtClean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Presupposto territoriale (</a:t>
            </a:r>
            <a:r>
              <a:rPr lang="it-IT" altLang="it-IT" sz="1700" i="1" dirty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artt.7 e ss., </a:t>
            </a:r>
            <a:r>
              <a:rPr lang="it-IT" altLang="it-IT" sz="1700" i="1" dirty="0" smtClean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D.P.R. </a:t>
            </a:r>
            <a:r>
              <a:rPr lang="it-IT" altLang="it-IT" sz="1700" i="1" dirty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633/72)</a:t>
            </a:r>
          </a:p>
        </p:txBody>
      </p:sp>
      <p:sp>
        <p:nvSpPr>
          <p:cNvPr id="6" name="Freccia a destra con strisce 5"/>
          <p:cNvSpPr/>
          <p:nvPr/>
        </p:nvSpPr>
        <p:spPr>
          <a:xfrm>
            <a:off x="4004748" y="2075942"/>
            <a:ext cx="908137" cy="609426"/>
          </a:xfrm>
          <a:prstGeom prst="striped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>
              <a:latin typeface="Fira Sans" panose="020B0503050000020004"/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2186957" y="1978102"/>
            <a:ext cx="1664972" cy="826717"/>
          </a:xfrm>
          <a:prstGeom prst="rect">
            <a:avLst/>
          </a:prstGeom>
          <a:noFill/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b="1" cap="small" dirty="0">
                <a:latin typeface="Fira Sans" panose="020B0503050000020004"/>
              </a:rPr>
              <a:t>Territorialità</a:t>
            </a:r>
          </a:p>
        </p:txBody>
      </p:sp>
      <p:sp>
        <p:nvSpPr>
          <p:cNvPr id="9" name="Rettangolo 8"/>
          <p:cNvSpPr/>
          <p:nvPr/>
        </p:nvSpPr>
        <p:spPr>
          <a:xfrm>
            <a:off x="5086204" y="1956492"/>
            <a:ext cx="2882139" cy="8483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2000" b="1" cap="small" dirty="0">
                <a:latin typeface="Fira Sans" panose="020B0503050000020004"/>
              </a:rPr>
              <a:t>Definizioni </a:t>
            </a:r>
            <a:r>
              <a:rPr lang="it-IT" sz="2000" b="1" dirty="0">
                <a:latin typeface="Fira Sans" panose="020B0503050000020004"/>
              </a:rPr>
              <a:t>(art.7)</a:t>
            </a:r>
          </a:p>
          <a:p>
            <a:pPr algn="ctr"/>
            <a:r>
              <a:rPr lang="it-IT" sz="2000" b="1" cap="small" dirty="0">
                <a:solidFill>
                  <a:srgbClr val="FF0000"/>
                </a:solidFill>
                <a:latin typeface="Fira Sans" panose="020B0503050000020004"/>
              </a:rPr>
              <a:t>‘Stabilito’ e ‘Identificato’</a:t>
            </a:r>
          </a:p>
        </p:txBody>
      </p:sp>
      <p:sp>
        <p:nvSpPr>
          <p:cNvPr id="12" name="Rettangolo 11"/>
          <p:cNvSpPr/>
          <p:nvPr/>
        </p:nvSpPr>
        <p:spPr>
          <a:xfrm>
            <a:off x="2186957" y="3385321"/>
            <a:ext cx="1664972" cy="826717"/>
          </a:xfrm>
          <a:prstGeom prst="rect">
            <a:avLst/>
          </a:prstGeom>
          <a:noFill/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b="1" cap="small" dirty="0">
                <a:latin typeface="Fira Sans" panose="020B0503050000020004"/>
              </a:rPr>
              <a:t>Territorialità</a:t>
            </a:r>
          </a:p>
        </p:txBody>
      </p:sp>
      <p:sp>
        <p:nvSpPr>
          <p:cNvPr id="14" name="Rettangolo 13"/>
          <p:cNvSpPr/>
          <p:nvPr/>
        </p:nvSpPr>
        <p:spPr>
          <a:xfrm>
            <a:off x="4999544" y="3407866"/>
            <a:ext cx="3055458" cy="8267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2000" b="1" cap="small" dirty="0">
                <a:latin typeface="Fira Sans" panose="020B0503050000020004"/>
              </a:rPr>
              <a:t>Cessioni di Beni (art.7bis)</a:t>
            </a:r>
          </a:p>
          <a:p>
            <a:pPr algn="ctr"/>
            <a:r>
              <a:rPr lang="it-IT" sz="2000" b="1" cap="small" dirty="0">
                <a:latin typeface="Fira Sans" panose="020B0503050000020004"/>
              </a:rPr>
              <a:t>Regola</a:t>
            </a:r>
          </a:p>
        </p:txBody>
      </p:sp>
      <p:sp>
        <p:nvSpPr>
          <p:cNvPr id="16" name="Rettangolo 15"/>
          <p:cNvSpPr/>
          <p:nvPr/>
        </p:nvSpPr>
        <p:spPr>
          <a:xfrm>
            <a:off x="2186957" y="5122971"/>
            <a:ext cx="1664972" cy="826717"/>
          </a:xfrm>
          <a:prstGeom prst="rect">
            <a:avLst/>
          </a:prstGeom>
          <a:noFill/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b="1" cap="small" dirty="0">
                <a:latin typeface="Fira Sans" panose="020B0503050000020004"/>
              </a:rPr>
              <a:t>Territorialità</a:t>
            </a:r>
          </a:p>
        </p:txBody>
      </p:sp>
      <p:sp>
        <p:nvSpPr>
          <p:cNvPr id="17" name="Rettangolo 16"/>
          <p:cNvSpPr/>
          <p:nvPr/>
        </p:nvSpPr>
        <p:spPr>
          <a:xfrm>
            <a:off x="5086204" y="4602700"/>
            <a:ext cx="2882139" cy="18672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sz="2000" b="1" cap="small" dirty="0">
              <a:latin typeface="Fira Sans" panose="020B0503050000020004"/>
            </a:endParaRPr>
          </a:p>
          <a:p>
            <a:pPr algn="ctr"/>
            <a:r>
              <a:rPr lang="it-IT" sz="2000" b="1" cap="small" dirty="0">
                <a:latin typeface="Fira Sans" panose="020B0503050000020004"/>
              </a:rPr>
              <a:t>Prestazioni di Servizi </a:t>
            </a:r>
            <a:br>
              <a:rPr lang="it-IT" sz="2000" b="1" cap="small" dirty="0">
                <a:latin typeface="Fira Sans" panose="020B0503050000020004"/>
              </a:rPr>
            </a:br>
            <a:r>
              <a:rPr lang="it-IT" sz="2000" b="1" cap="small" dirty="0">
                <a:latin typeface="Fira Sans" panose="020B0503050000020004"/>
              </a:rPr>
              <a:t>(artt.7ter - 7quater</a:t>
            </a:r>
          </a:p>
          <a:p>
            <a:pPr algn="ctr"/>
            <a:r>
              <a:rPr lang="it-IT" sz="2000" b="1" cap="small" dirty="0">
                <a:latin typeface="Fira Sans" panose="020B0503050000020004"/>
              </a:rPr>
              <a:t>- 7quinquies - 7sexies</a:t>
            </a:r>
          </a:p>
          <a:p>
            <a:pPr algn="ctr"/>
            <a:r>
              <a:rPr lang="it-IT" sz="2000" b="1" cap="small" dirty="0">
                <a:latin typeface="Fira Sans" panose="020B0503050000020004"/>
              </a:rPr>
              <a:t>7septies </a:t>
            </a:r>
            <a:r>
              <a:rPr lang="it-IT" sz="2000" b="1" cap="small" dirty="0">
                <a:solidFill>
                  <a:srgbClr val="FF0000"/>
                </a:solidFill>
                <a:latin typeface="Fira Sans" panose="020B0503050000020004"/>
              </a:rPr>
              <a:t>– 7octies)</a:t>
            </a:r>
          </a:p>
          <a:p>
            <a:pPr algn="ctr"/>
            <a:r>
              <a:rPr lang="it-IT" sz="2000" b="1" cap="small" dirty="0">
                <a:solidFill>
                  <a:srgbClr val="FF0000"/>
                </a:solidFill>
                <a:latin typeface="Fira Sans" panose="020B0503050000020004"/>
              </a:rPr>
              <a:t>Regola e Deroghe</a:t>
            </a:r>
          </a:p>
          <a:p>
            <a:pPr algn="ctr"/>
            <a:endParaRPr lang="it-IT" sz="2000" b="1" cap="small" dirty="0">
              <a:latin typeface="Fira Sans" panose="020B0503050000020004"/>
            </a:endParaRPr>
          </a:p>
        </p:txBody>
      </p:sp>
      <p:sp>
        <p:nvSpPr>
          <p:cNvPr id="18" name="Freccia a destra con strisce 17"/>
          <p:cNvSpPr/>
          <p:nvPr/>
        </p:nvSpPr>
        <p:spPr>
          <a:xfrm>
            <a:off x="4004748" y="3493967"/>
            <a:ext cx="908137" cy="609426"/>
          </a:xfrm>
          <a:prstGeom prst="striped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>
              <a:latin typeface="Fira Sans" panose="020B0503050000020004"/>
            </a:endParaRPr>
          </a:p>
        </p:txBody>
      </p:sp>
      <p:sp>
        <p:nvSpPr>
          <p:cNvPr id="19" name="Freccia a destra con strisce 18"/>
          <p:cNvSpPr/>
          <p:nvPr/>
        </p:nvSpPr>
        <p:spPr>
          <a:xfrm>
            <a:off x="4004748" y="5231617"/>
            <a:ext cx="908137" cy="609426"/>
          </a:xfrm>
          <a:prstGeom prst="striped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>
              <a:latin typeface="Fira Sans" panose="020B0503050000020004"/>
            </a:endParaRPr>
          </a:p>
        </p:txBody>
      </p:sp>
    </p:spTree>
    <p:extLst>
      <p:ext uri="{BB962C8B-B14F-4D97-AF65-F5344CB8AC3E}">
        <p14:creationId xmlns:p14="http://schemas.microsoft.com/office/powerpoint/2010/main" val="2499028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BCC59-BD16-474E-8EC1-7FD79791D2A0}" type="slidenum">
              <a:rPr lang="it-IT" smtClean="0"/>
              <a:t>6</a:t>
            </a:fld>
            <a:endParaRPr lang="it-IT" dirty="0"/>
          </a:p>
        </p:txBody>
      </p:sp>
      <p:sp>
        <p:nvSpPr>
          <p:cNvPr id="8" name="Titolo 1"/>
          <p:cNvSpPr txBox="1">
            <a:spLocks/>
          </p:cNvSpPr>
          <p:nvPr/>
        </p:nvSpPr>
        <p:spPr>
          <a:xfrm>
            <a:off x="467544" y="714413"/>
            <a:ext cx="8352928" cy="36247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rgbClr val="4848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it-IT" altLang="it-IT" dirty="0">
                <a:latin typeface="Fira Sans" panose="020B0503050000020004" pitchFamily="34" charset="0"/>
                <a:ea typeface="Fira Sans" panose="020B0503050000020004" pitchFamily="34" charset="0"/>
              </a:rPr>
              <a:t>Regole base Iva e definizione di soggetto passivo ‘stabilito’</a:t>
            </a:r>
          </a:p>
        </p:txBody>
      </p:sp>
      <p:sp>
        <p:nvSpPr>
          <p:cNvPr id="13" name="Rettangolo arrotondato 12"/>
          <p:cNvSpPr/>
          <p:nvPr/>
        </p:nvSpPr>
        <p:spPr>
          <a:xfrm>
            <a:off x="467544" y="2650789"/>
            <a:ext cx="2495686" cy="970478"/>
          </a:xfrm>
          <a:prstGeom prst="roundRect">
            <a:avLst/>
          </a:prstGeom>
          <a:noFill/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Soggetto passivo (art.9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, Dir.2006/112)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647563" y="1362201"/>
            <a:ext cx="7992888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Bef>
                <a:spcPts val="0"/>
              </a:spcBef>
            </a:pPr>
            <a:r>
              <a:rPr lang="it-IT" altLang="it-IT" sz="1700" i="1" dirty="0" smtClean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Definizioni ‘preliminari’ (art.7, </a:t>
            </a:r>
            <a:r>
              <a:rPr lang="it-IT" altLang="it-IT" sz="1700" i="1" dirty="0" err="1" smtClean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lett.D</a:t>
            </a:r>
            <a:r>
              <a:rPr lang="it-IT" altLang="it-IT" sz="1700" i="1" dirty="0" smtClean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, d.P.R. 633/72)</a:t>
            </a:r>
          </a:p>
          <a:p>
            <a:pPr lvl="0" algn="ctr">
              <a:lnSpc>
                <a:spcPct val="150000"/>
              </a:lnSpc>
              <a:spcBef>
                <a:spcPts val="0"/>
              </a:spcBef>
            </a:pPr>
            <a:r>
              <a:rPr lang="it-IT" altLang="it-IT" sz="1700" i="1" dirty="0" smtClean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Soggetto passivo ‘stabilito’</a:t>
            </a:r>
            <a:endParaRPr lang="it-IT" altLang="it-IT" sz="1700" i="1" dirty="0">
              <a:solidFill>
                <a:srgbClr val="3581B9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6" name="Freccia a destra 5"/>
          <p:cNvSpPr/>
          <p:nvPr/>
        </p:nvSpPr>
        <p:spPr>
          <a:xfrm>
            <a:off x="3089289" y="2928210"/>
            <a:ext cx="516129" cy="4156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Rettangolo 6"/>
          <p:cNvSpPr/>
          <p:nvPr/>
        </p:nvSpPr>
        <p:spPr>
          <a:xfrm>
            <a:off x="3731477" y="2524681"/>
            <a:ext cx="5088995" cy="1269578"/>
          </a:xfrm>
          <a:prstGeom prst="rect">
            <a:avLst/>
          </a:prstGeom>
          <a:noFill/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Chiunque esercita in modo indipendente un’attività economica, indipendentemente dallo scopo o dai risultati</a:t>
            </a:r>
          </a:p>
        </p:txBody>
      </p:sp>
      <p:sp>
        <p:nvSpPr>
          <p:cNvPr id="9" name="Rettangolo 8"/>
          <p:cNvSpPr/>
          <p:nvPr/>
        </p:nvSpPr>
        <p:spPr>
          <a:xfrm>
            <a:off x="1593410" y="4689831"/>
            <a:ext cx="7227062" cy="1269578"/>
          </a:xfrm>
          <a:prstGeom prst="rect">
            <a:avLst/>
          </a:prstGeom>
          <a:noFill/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“Attività economica” </a:t>
            </a:r>
          </a:p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  <a:sym typeface="Wingdings" panose="05000000000000000000" pitchFamily="2" charset="2"/>
              </a:rPr>
              <a:t>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ogni 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attività di produzione, commercializzazione o prestazione di servizi, nonché quelle di professione libera o assimilate</a:t>
            </a:r>
          </a:p>
        </p:txBody>
      </p:sp>
      <p:cxnSp>
        <p:nvCxnSpPr>
          <p:cNvPr id="3" name="Connettore 2 2"/>
          <p:cNvCxnSpPr/>
          <p:nvPr/>
        </p:nvCxnSpPr>
        <p:spPr>
          <a:xfrm>
            <a:off x="5943600" y="4029075"/>
            <a:ext cx="0" cy="47148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3634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BCC59-BD16-474E-8EC1-7FD79791D2A0}" type="slidenum">
              <a:rPr lang="it-IT" smtClean="0"/>
              <a:t>7</a:t>
            </a:fld>
            <a:endParaRPr lang="it-IT" dirty="0"/>
          </a:p>
        </p:txBody>
      </p:sp>
      <p:sp>
        <p:nvSpPr>
          <p:cNvPr id="8" name="Titolo 1"/>
          <p:cNvSpPr txBox="1">
            <a:spLocks/>
          </p:cNvSpPr>
          <p:nvPr/>
        </p:nvSpPr>
        <p:spPr>
          <a:xfrm>
            <a:off x="467544" y="714413"/>
            <a:ext cx="8352928" cy="36247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rgbClr val="4848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it-IT" altLang="it-IT" dirty="0">
                <a:latin typeface="Fira Sans" panose="020B0503050000020004" pitchFamily="34" charset="0"/>
                <a:ea typeface="Fira Sans" panose="020B0503050000020004" pitchFamily="34" charset="0"/>
              </a:rPr>
              <a:t>Regole base Iva e definizione di soggetto passivo ‘stabilito’</a:t>
            </a:r>
          </a:p>
        </p:txBody>
      </p:sp>
      <p:sp>
        <p:nvSpPr>
          <p:cNvPr id="13" name="Rettangolo arrotondato 12"/>
          <p:cNvSpPr/>
          <p:nvPr/>
        </p:nvSpPr>
        <p:spPr>
          <a:xfrm>
            <a:off x="2606065" y="2173425"/>
            <a:ext cx="5035059" cy="536317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Persone giuridiche (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artt.10, Reg.282/11)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647563" y="1362201"/>
            <a:ext cx="7992888" cy="4360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Bef>
                <a:spcPts val="0"/>
              </a:spcBef>
            </a:pPr>
            <a:r>
              <a:rPr lang="it-IT" altLang="it-IT" sz="1700" i="1" dirty="0" smtClean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Concetto di ‘stabilito’ (persone giuridiche)</a:t>
            </a:r>
            <a:endParaRPr lang="it-IT" altLang="it-IT" sz="1700" i="1" dirty="0">
              <a:solidFill>
                <a:srgbClr val="3581B9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2099510" y="3035870"/>
            <a:ext cx="1358066" cy="484748"/>
          </a:xfrm>
          <a:prstGeom prst="rect">
            <a:avLst/>
          </a:prstGeom>
          <a:noFill/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Sede legale</a:t>
            </a:r>
          </a:p>
        </p:txBody>
      </p:sp>
      <p:sp>
        <p:nvSpPr>
          <p:cNvPr id="10" name="Rettangolo 9"/>
          <p:cNvSpPr/>
          <p:nvPr/>
        </p:nvSpPr>
        <p:spPr>
          <a:xfrm>
            <a:off x="2099508" y="3729385"/>
            <a:ext cx="6800047" cy="877163"/>
          </a:xfrm>
          <a:prstGeom prst="rect">
            <a:avLst/>
          </a:prstGeom>
          <a:noFill/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Sede della propria attività economica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(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luogo dove si prendono le decisioni essenziali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concernenti 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la gestione generale d’impresa)</a:t>
            </a:r>
          </a:p>
        </p:txBody>
      </p:sp>
      <p:sp>
        <p:nvSpPr>
          <p:cNvPr id="12" name="Rettangolo 11"/>
          <p:cNvSpPr/>
          <p:nvPr/>
        </p:nvSpPr>
        <p:spPr>
          <a:xfrm>
            <a:off x="2099509" y="4947517"/>
            <a:ext cx="2472491" cy="484748"/>
          </a:xfrm>
          <a:prstGeom prst="rect">
            <a:avLst/>
          </a:prstGeom>
          <a:noFill/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Stabile organizzazione</a:t>
            </a:r>
            <a:endParaRPr lang="it-IT" altLang="ja-JP" sz="1700" dirty="0">
              <a:solidFill>
                <a:srgbClr val="484848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14" name="Ovale 13"/>
          <p:cNvSpPr/>
          <p:nvPr/>
        </p:nvSpPr>
        <p:spPr>
          <a:xfrm>
            <a:off x="1281931" y="3012618"/>
            <a:ext cx="576263" cy="508000"/>
          </a:xfrm>
          <a:prstGeom prst="ellipse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b="1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5" name="Ovale 14"/>
          <p:cNvSpPr/>
          <p:nvPr/>
        </p:nvSpPr>
        <p:spPr>
          <a:xfrm>
            <a:off x="1281931" y="3926607"/>
            <a:ext cx="576263" cy="508000"/>
          </a:xfrm>
          <a:prstGeom prst="ellipse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b="1" dirty="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6" name="Ovale 15"/>
          <p:cNvSpPr/>
          <p:nvPr/>
        </p:nvSpPr>
        <p:spPr>
          <a:xfrm>
            <a:off x="1281930" y="4924265"/>
            <a:ext cx="576263" cy="508000"/>
          </a:xfrm>
          <a:prstGeom prst="ellipse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b="1" dirty="0">
                <a:solidFill>
                  <a:srgbClr val="00000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437144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BCC59-BD16-474E-8EC1-7FD79791D2A0}" type="slidenum">
              <a:rPr lang="it-IT" smtClean="0"/>
              <a:t>8</a:t>
            </a:fld>
            <a:endParaRPr lang="it-IT" dirty="0"/>
          </a:p>
        </p:txBody>
      </p:sp>
      <p:sp>
        <p:nvSpPr>
          <p:cNvPr id="8" name="Titolo 1"/>
          <p:cNvSpPr txBox="1">
            <a:spLocks/>
          </p:cNvSpPr>
          <p:nvPr/>
        </p:nvSpPr>
        <p:spPr>
          <a:xfrm>
            <a:off x="467544" y="714413"/>
            <a:ext cx="8352928" cy="36247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rgbClr val="4848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it-IT" altLang="it-IT" dirty="0">
                <a:latin typeface="Fira Sans" panose="020B0503050000020004" pitchFamily="34" charset="0"/>
                <a:ea typeface="Fira Sans" panose="020B0503050000020004" pitchFamily="34" charset="0"/>
              </a:rPr>
              <a:t>Regole base Iva e definizione di soggetto passivo ‘stabilito’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557553" y="1703684"/>
            <a:ext cx="7992888" cy="484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Bef>
                <a:spcPts val="0"/>
              </a:spcBef>
            </a:pPr>
            <a:r>
              <a:rPr lang="it-IT" altLang="it-IT" sz="1700" i="1" dirty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Stabile </a:t>
            </a:r>
            <a:r>
              <a:rPr lang="it-IT" altLang="it-IT" sz="1700" i="1" dirty="0" smtClean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Organizzazione (art.11</a:t>
            </a:r>
            <a:r>
              <a:rPr lang="it-IT" altLang="it-IT" sz="1700" i="1" dirty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, Reg.282/11)</a:t>
            </a:r>
          </a:p>
        </p:txBody>
      </p:sp>
      <p:sp>
        <p:nvSpPr>
          <p:cNvPr id="10" name="Rettangolo 9"/>
          <p:cNvSpPr/>
          <p:nvPr/>
        </p:nvSpPr>
        <p:spPr>
          <a:xfrm>
            <a:off x="468114" y="2686398"/>
            <a:ext cx="8172907" cy="1613262"/>
          </a:xfrm>
          <a:prstGeom prst="rect">
            <a:avLst/>
          </a:prstGeom>
          <a:noFill/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Qualsiasi organizzazione, diversa dalla sede, caratterizzata da un grado sufficiente di permanenza e una </a:t>
            </a:r>
            <a:r>
              <a:rPr lang="it-IT" altLang="ja-JP" sz="1700" b="1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struttura idonea in termini di mezzi umani e tecnici 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che gli consentano di ricevere e utilizzare i servizi forniti per le proprie esigenze e di fornire i propri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servizi.</a:t>
            </a:r>
            <a:endParaRPr lang="it-IT" altLang="ja-JP" sz="1700" dirty="0">
              <a:solidFill>
                <a:srgbClr val="484848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1834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BCC59-BD16-474E-8EC1-7FD79791D2A0}" type="slidenum">
              <a:rPr lang="it-IT" smtClean="0"/>
              <a:t>9</a:t>
            </a:fld>
            <a:endParaRPr lang="it-IT" dirty="0"/>
          </a:p>
        </p:txBody>
      </p:sp>
      <p:sp>
        <p:nvSpPr>
          <p:cNvPr id="8" name="Titolo 1"/>
          <p:cNvSpPr txBox="1">
            <a:spLocks/>
          </p:cNvSpPr>
          <p:nvPr/>
        </p:nvSpPr>
        <p:spPr>
          <a:xfrm>
            <a:off x="467544" y="714413"/>
            <a:ext cx="8352928" cy="36247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rgbClr val="4848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it-IT" altLang="it-IT" dirty="0">
                <a:latin typeface="Fira Sans" panose="020B0503050000020004" pitchFamily="34" charset="0"/>
                <a:ea typeface="Fira Sans" panose="020B0503050000020004" pitchFamily="34" charset="0"/>
              </a:rPr>
              <a:t>Regole base Iva e definizione di soggetto passivo ‘stabilito’</a:t>
            </a:r>
          </a:p>
        </p:txBody>
      </p:sp>
      <p:sp>
        <p:nvSpPr>
          <p:cNvPr id="13" name="Rettangolo arrotondato 12"/>
          <p:cNvSpPr/>
          <p:nvPr/>
        </p:nvSpPr>
        <p:spPr>
          <a:xfrm>
            <a:off x="2677504" y="1997646"/>
            <a:ext cx="4836872" cy="536317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B)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Persone fisiche (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artt.12-13, Reg.282/11)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647563" y="1362201"/>
            <a:ext cx="7992888" cy="484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Bef>
                <a:spcPts val="0"/>
              </a:spcBef>
            </a:pPr>
            <a:r>
              <a:rPr lang="it-IT" altLang="it-IT" sz="1700" i="1" dirty="0" smtClean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Concetto di ‘stabilito’ (persone fisiche)</a:t>
            </a:r>
            <a:endParaRPr lang="it-IT" altLang="it-IT" sz="1700" i="1" dirty="0">
              <a:solidFill>
                <a:srgbClr val="3581B9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334979" y="2900953"/>
            <a:ext cx="2772930" cy="877163"/>
          </a:xfrm>
          <a:prstGeom prst="rect">
            <a:avLst/>
          </a:prstGeom>
          <a:noFill/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Residenza </a:t>
            </a:r>
          </a:p>
          <a:p>
            <a:pPr algn="ctr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(‘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indirizzo permanente’)</a:t>
            </a:r>
          </a:p>
        </p:txBody>
      </p:sp>
      <p:sp>
        <p:nvSpPr>
          <p:cNvPr id="10" name="Rettangolo 9"/>
          <p:cNvSpPr/>
          <p:nvPr/>
        </p:nvSpPr>
        <p:spPr>
          <a:xfrm>
            <a:off x="3857625" y="2876587"/>
            <a:ext cx="4511364" cy="877163"/>
          </a:xfrm>
          <a:prstGeom prst="rect">
            <a:avLst/>
          </a:prstGeom>
          <a:noFill/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Indirizzo che figura nel registro della popolazione o l’indirizzo indicato all’A.F.</a:t>
            </a:r>
          </a:p>
        </p:txBody>
      </p:sp>
      <p:sp>
        <p:nvSpPr>
          <p:cNvPr id="17" name="Rettangolo 16"/>
          <p:cNvSpPr/>
          <p:nvPr/>
        </p:nvSpPr>
        <p:spPr>
          <a:xfrm>
            <a:off x="334979" y="4542786"/>
            <a:ext cx="2619149" cy="877163"/>
          </a:xfrm>
          <a:prstGeom prst="rect">
            <a:avLst/>
          </a:prstGeom>
          <a:noFill/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Domicilio</a:t>
            </a:r>
          </a:p>
          <a:p>
            <a:pPr algn="ctr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(‘residenza abituale’)</a:t>
            </a:r>
            <a:endParaRPr lang="it-IT" altLang="ja-JP" sz="1700" dirty="0">
              <a:solidFill>
                <a:srgbClr val="484848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18" name="Rettangolo 17"/>
          <p:cNvSpPr/>
          <p:nvPr/>
        </p:nvSpPr>
        <p:spPr>
          <a:xfrm>
            <a:off x="3857625" y="4167172"/>
            <a:ext cx="4782826" cy="1661993"/>
          </a:xfrm>
          <a:prstGeom prst="rect">
            <a:avLst/>
          </a:prstGeom>
          <a:noFill/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Luogo in cui vive abitualmente per motivi di interessi personali o professionali (se luoghi diversi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  <a:sym typeface="Wingdings" panose="05000000000000000000" pitchFamily="2" charset="2"/>
              </a:rPr>
              <a:t>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luogo 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determinato dagli interessi personali)</a:t>
            </a:r>
          </a:p>
        </p:txBody>
      </p:sp>
      <p:cxnSp>
        <p:nvCxnSpPr>
          <p:cNvPr id="3" name="Connettore 2 2"/>
          <p:cNvCxnSpPr/>
          <p:nvPr/>
        </p:nvCxnSpPr>
        <p:spPr>
          <a:xfrm>
            <a:off x="3218448" y="3315168"/>
            <a:ext cx="528637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/>
          <p:cNvCxnSpPr/>
          <p:nvPr/>
        </p:nvCxnSpPr>
        <p:spPr>
          <a:xfrm>
            <a:off x="3328988" y="5009716"/>
            <a:ext cx="371475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2894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Personalizzato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4731</TotalTime>
  <Words>529</Words>
  <Application>Microsoft Office PowerPoint</Application>
  <PresentationFormat>Presentazione su schermo (4:3)</PresentationFormat>
  <Paragraphs>72</Paragraphs>
  <Slides>9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5" baseType="lpstr">
      <vt:lpstr>Arial</vt:lpstr>
      <vt:lpstr>Calibri</vt:lpstr>
      <vt:lpstr>Fira Sans</vt:lpstr>
      <vt:lpstr>Verdana</vt:lpstr>
      <vt:lpstr>Wingdings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Utente</dc:creator>
  <cp:lastModifiedBy>User12</cp:lastModifiedBy>
  <cp:revision>426</cp:revision>
  <cp:lastPrinted>2020-01-24T17:09:16Z</cp:lastPrinted>
  <dcterms:created xsi:type="dcterms:W3CDTF">2018-10-23T07:55:07Z</dcterms:created>
  <dcterms:modified xsi:type="dcterms:W3CDTF">2020-06-29T16:33:19Z</dcterms:modified>
</cp:coreProperties>
</file>