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1650" r:id="rId2"/>
    <p:sldId id="1645" r:id="rId3"/>
    <p:sldId id="1646" r:id="rId4"/>
    <p:sldId id="1647" r:id="rId5"/>
    <p:sldId id="1648" r:id="rId6"/>
    <p:sldId id="1649" r:id="rId7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3581B9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0" autoAdjust="0"/>
  </p:normalViewPr>
  <p:slideViewPr>
    <p:cSldViewPr snapToGrid="0">
      <p:cViewPr varScale="1">
        <p:scale>
          <a:sx n="66" d="100"/>
          <a:sy n="66" d="100"/>
        </p:scale>
        <p:origin x="48" y="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3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7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551B7895-D8AE-495B-B544-A4B797813B8B}" type="datetimeFigureOut">
              <a:rPr lang="it-IT" smtClean="0"/>
              <a:t>02/07/2020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530BCB77-F678-409D-8C27-B0184BB12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069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4" cy="513508"/>
          </a:xfrm>
          <a:prstGeom prst="rect">
            <a:avLst/>
          </a:prstGeom>
        </p:spPr>
        <p:txBody>
          <a:bodyPr vert="horz" lIns="95429" tIns="47712" rIns="95429" bIns="47712" rtlCol="0"/>
          <a:lstStyle>
            <a:lvl1pPr algn="r">
              <a:defRPr sz="1300"/>
            </a:lvl1pPr>
          </a:lstStyle>
          <a:p>
            <a:fld id="{77B07790-3295-4E07-BFA1-95C6C842E588}" type="datetimeFigureOut">
              <a:rPr lang="it-IT" smtClean="0"/>
              <a:t>02/07/2020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9" tIns="47712" rIns="95429" bIns="4771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925411"/>
            <a:ext cx="5679440" cy="4029879"/>
          </a:xfrm>
          <a:prstGeom prst="rect">
            <a:avLst/>
          </a:prstGeom>
        </p:spPr>
        <p:txBody>
          <a:bodyPr vert="horz" lIns="95429" tIns="47712" rIns="95429" bIns="47712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4" cy="513507"/>
          </a:xfrm>
          <a:prstGeom prst="rect">
            <a:avLst/>
          </a:prstGeom>
        </p:spPr>
        <p:txBody>
          <a:bodyPr vert="horz" lIns="95429" tIns="47712" rIns="95429" bIns="47712" rtlCol="0" anchor="b"/>
          <a:lstStyle>
            <a:lvl1pPr algn="r">
              <a:defRPr sz="1300"/>
            </a:lvl1pPr>
          </a:lstStyle>
          <a:p>
            <a:fld id="{B06E17DD-F3FD-464D-AB02-BF2765642D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8771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99855-B267-432D-B125-618EF4D04017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13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0" y="6296479"/>
            <a:ext cx="6300000" cy="10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80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6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467544" y="690265"/>
            <a:ext cx="8352928" cy="362471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8" name="Sottotitolo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208912" cy="43924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6" name="Rettangolo 5"/>
          <p:cNvSpPr/>
          <p:nvPr userDrawn="1"/>
        </p:nvSpPr>
        <p:spPr>
          <a:xfrm>
            <a:off x="81466" y="813436"/>
            <a:ext cx="280484" cy="224790"/>
          </a:xfrm>
          <a:prstGeom prst="rect">
            <a:avLst/>
          </a:prstGeom>
          <a:solidFill>
            <a:srgbClr val="358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32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362471"/>
          </a:xfrm>
          <a:prstGeom prst="rect">
            <a:avLst/>
          </a:prstGeom>
        </p:spPr>
        <p:txBody>
          <a:bodyPr/>
          <a:lstStyle>
            <a:lvl1pPr algn="ctr">
              <a:defRPr sz="2400" b="1" u="none">
                <a:solidFill>
                  <a:srgbClr val="3581B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1507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4338" cy="6858000"/>
          </a:xfrm>
          <a:prstGeom prst="rect">
            <a:avLst/>
          </a:pr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86600" y="61656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BCC59-BD16-474E-8EC1-7FD79791D2A0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196362"/>
            <a:ext cx="1195752" cy="1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3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30" r:id="rId3"/>
    <p:sldLayoutId id="2147483731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0" y="2780928"/>
            <a:ext cx="910850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LA VENDITA DI BENI E SERVIZI </a:t>
            </a:r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ALL’ESTERO </a:t>
            </a:r>
            <a:r>
              <a:rPr lang="it-IT" altLang="it-IT" sz="2400" b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B2B E B2C</a:t>
            </a:r>
            <a:endParaRPr lang="it-IT" altLang="it-IT" sz="2400" b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319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2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 smtClean="0">
                <a:latin typeface="Fira Sans" panose="020B0503050000020004" pitchFamily="34" charset="0"/>
                <a:ea typeface="Fira Sans" panose="020B0503050000020004" pitchFamily="34" charset="0"/>
              </a:rPr>
              <a:t>Regole sulla territorialità IVA di beni e servizi. Reverse charge esterno</a:t>
            </a:r>
            <a:endParaRPr lang="it-IT" altLang="it-IT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47564" y="1024412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Territorialità cessione beni (art.7-bis) Regola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 rileva sempre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l’oggetto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559496"/>
              </p:ext>
            </p:extLst>
          </p:nvPr>
        </p:nvGraphicFramePr>
        <p:xfrm>
          <a:off x="467544" y="1628889"/>
          <a:ext cx="8392987" cy="4901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98">
                  <a:extLst>
                    <a:ext uri="{9D8B030D-6E8A-4147-A177-3AD203B41FA5}">
                      <a16:colId xmlns:a16="http://schemas.microsoft.com/office/drawing/2014/main" xmlns="" val="3531282900"/>
                    </a:ext>
                  </a:extLst>
                </a:gridCol>
                <a:gridCol w="1749439">
                  <a:extLst>
                    <a:ext uri="{9D8B030D-6E8A-4147-A177-3AD203B41FA5}">
                      <a16:colId xmlns:a16="http://schemas.microsoft.com/office/drawing/2014/main" xmlns="" val="1794486129"/>
                    </a:ext>
                  </a:extLst>
                </a:gridCol>
                <a:gridCol w="1471613">
                  <a:extLst>
                    <a:ext uri="{9D8B030D-6E8A-4147-A177-3AD203B41FA5}">
                      <a16:colId xmlns:a16="http://schemas.microsoft.com/office/drawing/2014/main" xmlns="" val="551936086"/>
                    </a:ext>
                  </a:extLst>
                </a:gridCol>
                <a:gridCol w="2049935">
                  <a:extLst>
                    <a:ext uri="{9D8B030D-6E8A-4147-A177-3AD203B41FA5}">
                      <a16:colId xmlns:a16="http://schemas.microsoft.com/office/drawing/2014/main" xmlns="" val="4046973200"/>
                    </a:ext>
                  </a:extLst>
                </a:gridCol>
                <a:gridCol w="1336202">
                  <a:extLst>
                    <a:ext uri="{9D8B030D-6E8A-4147-A177-3AD203B41FA5}">
                      <a16:colId xmlns:a16="http://schemas.microsoft.com/office/drawing/2014/main" xmlns="" val="369478733"/>
                    </a:ext>
                  </a:extLst>
                </a:gridCol>
              </a:tblGrid>
              <a:tr h="568396">
                <a:tc>
                  <a:txBody>
                    <a:bodyPr/>
                    <a:lstStyle/>
                    <a:p>
                      <a:pPr algn="ctr"/>
                      <a:r>
                        <a:rPr lang="it-IT" sz="1600" cap="small" baseline="0" dirty="0">
                          <a:solidFill>
                            <a:schemeClr val="tx1"/>
                          </a:solidFill>
                          <a:effectLst/>
                        </a:rPr>
                        <a:t>Oggetto cessione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cap="small" baseline="0" dirty="0">
                          <a:solidFill>
                            <a:schemeClr val="tx1"/>
                          </a:solidFill>
                          <a:effectLst/>
                        </a:rPr>
                        <a:t>Soggetto cedente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cap="small" baseline="0" dirty="0">
                          <a:solidFill>
                            <a:schemeClr val="tx1"/>
                          </a:solidFill>
                          <a:effectLst/>
                        </a:rPr>
                        <a:t>Soggetto cessionario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cap="small" baseline="0" dirty="0">
                          <a:solidFill>
                            <a:schemeClr val="tx1"/>
                          </a:solidFill>
                          <a:effectLst/>
                        </a:rPr>
                        <a:t>Luogo ubicazione bene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cap="small" baseline="0" dirty="0">
                          <a:solidFill>
                            <a:schemeClr val="tx1"/>
                          </a:solidFill>
                          <a:effectLst/>
                        </a:rPr>
                        <a:t>Territorialità Italia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4438692"/>
                  </a:ext>
                </a:extLst>
              </a:tr>
              <a:tr h="600100">
                <a:tc>
                  <a:txBody>
                    <a:bodyPr/>
                    <a:lstStyle/>
                    <a:p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immobile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 – 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37810943"/>
                  </a:ext>
                </a:extLst>
              </a:tr>
              <a:tr h="600100">
                <a:tc>
                  <a:txBody>
                    <a:bodyPr/>
                    <a:lstStyle/>
                    <a:p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immobile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 – 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0974641"/>
                  </a:ext>
                </a:extLst>
              </a:tr>
              <a:tr h="576909">
                <a:tc>
                  <a:txBody>
                    <a:bodyPr/>
                    <a:lstStyle/>
                    <a:p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immobile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67830430"/>
                  </a:ext>
                </a:extLst>
              </a:tr>
              <a:tr h="576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immobile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72887072"/>
                  </a:ext>
                </a:extLst>
              </a:tr>
              <a:tr h="600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 – 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79699243"/>
                  </a:ext>
                </a:extLst>
              </a:tr>
              <a:tr h="600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 – 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53312636"/>
                  </a:ext>
                </a:extLst>
              </a:tr>
              <a:tr h="384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4294157"/>
                  </a:ext>
                </a:extLst>
              </a:tr>
              <a:tr h="384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 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UE – EXTRAUE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cap="small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87325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04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3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sulla territorialità IVA di beni e servizi. Reverse charge esterno</a:t>
            </a:r>
          </a:p>
        </p:txBody>
      </p:sp>
      <p:sp>
        <p:nvSpPr>
          <p:cNvPr id="7" name="Rettangolo 6"/>
          <p:cNvSpPr/>
          <p:nvPr/>
        </p:nvSpPr>
        <p:spPr>
          <a:xfrm>
            <a:off x="647564" y="1209396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Territorialità cessione beni (art.7-ter) Regola generale per servizi generici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457200" y="1943579"/>
            <a:ext cx="1271996" cy="13711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700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 smtClean="0">
                <a:latin typeface="Fira Sans" panose="020B0503050000020004"/>
              </a:rPr>
              <a:t>Art. 7 ter DPR 633/72</a:t>
            </a:r>
            <a:r>
              <a:rPr lang="it-IT" sz="1800" b="1" dirty="0">
                <a:latin typeface="Fira Sans" panose="020B0503050000020004"/>
              </a:rPr>
              <a:t> </a:t>
            </a:r>
            <a:r>
              <a:rPr lang="it-IT" sz="1800" b="1" dirty="0" smtClean="0">
                <a:latin typeface="Fira Sans" panose="020B0503050000020004"/>
              </a:rPr>
              <a:t>Art. 44 Dir. 2006/112</a:t>
            </a:r>
            <a:endParaRPr lang="it-IT" sz="1800" b="1" dirty="0">
              <a:latin typeface="Fira Sans" panose="020B0503050000020004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10816" y="1980488"/>
            <a:ext cx="2546832" cy="138499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rgbClr val="FF0000"/>
                </a:solidFill>
                <a:latin typeface="Fira Sans" panose="020B0503050000020004"/>
              </a:rPr>
              <a:t>Servizi B2B</a:t>
            </a:r>
          </a:p>
          <a:p>
            <a:pPr algn="ctr">
              <a:lnSpc>
                <a:spcPct val="150000"/>
              </a:lnSpc>
            </a:pPr>
            <a:r>
              <a:rPr lang="it-IT" sz="1400" b="1" dirty="0">
                <a:solidFill>
                  <a:srgbClr val="484848"/>
                </a:solidFill>
                <a:latin typeface="Fira Sans" panose="020B0503050000020004"/>
              </a:rPr>
              <a:t>(business to business)</a:t>
            </a:r>
          </a:p>
          <a:p>
            <a:pPr algn="ctr">
              <a:lnSpc>
                <a:spcPct val="150000"/>
              </a:lnSpc>
            </a:pPr>
            <a:r>
              <a:rPr lang="it-IT" b="1" dirty="0">
                <a:solidFill>
                  <a:srgbClr val="484848"/>
                </a:solidFill>
                <a:latin typeface="Fira Sans" panose="020B0503050000020004"/>
              </a:rPr>
              <a:t>resi a sogg. pass. IVA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055702" y="1940135"/>
            <a:ext cx="2061796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484848"/>
                </a:solidFill>
                <a:latin typeface="Fira Sans" panose="020B0503050000020004"/>
              </a:rPr>
              <a:t>Criterio del luogo</a:t>
            </a:r>
            <a:br>
              <a:rPr lang="it-IT" b="1" dirty="0">
                <a:solidFill>
                  <a:srgbClr val="484848"/>
                </a:solidFill>
                <a:latin typeface="Fira Sans" panose="020B0503050000020004"/>
              </a:rPr>
            </a:br>
            <a:r>
              <a:rPr lang="it-IT" b="1" dirty="0">
                <a:solidFill>
                  <a:srgbClr val="484848"/>
                </a:solidFill>
                <a:latin typeface="Fira Sans" panose="020B0503050000020004"/>
              </a:rPr>
              <a:t>di destinazione</a:t>
            </a:r>
            <a:endParaRPr lang="it-IT" dirty="0">
              <a:solidFill>
                <a:srgbClr val="484848"/>
              </a:solidFill>
              <a:latin typeface="Fira Sans" panose="020B0503050000020004"/>
            </a:endParaRPr>
          </a:p>
        </p:txBody>
      </p:sp>
      <p:sp>
        <p:nvSpPr>
          <p:cNvPr id="12" name="Freccia a destra 11"/>
          <p:cNvSpPr/>
          <p:nvPr/>
        </p:nvSpPr>
        <p:spPr>
          <a:xfrm>
            <a:off x="4897648" y="2483937"/>
            <a:ext cx="828430" cy="38746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Fira Sans" panose="020B0503050000020004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866078" y="2798231"/>
            <a:ext cx="2674393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rgbClr val="484848"/>
                </a:solidFill>
                <a:latin typeface="Fira Sans" panose="020B0503050000020004"/>
              </a:defRPr>
            </a:lvl1pPr>
          </a:lstStyle>
          <a:p>
            <a:r>
              <a:rPr lang="it-IT" dirty="0"/>
              <a:t>IVA rilevante nello </a:t>
            </a:r>
            <a:r>
              <a:rPr lang="it-IT" dirty="0" smtClean="0"/>
              <a:t>Stato del </a:t>
            </a:r>
            <a:r>
              <a:rPr lang="it-IT" dirty="0"/>
              <a:t>COMMITTENTE</a:t>
            </a:r>
          </a:p>
        </p:txBody>
      </p:sp>
      <p:sp>
        <p:nvSpPr>
          <p:cNvPr id="14" name="Segnaposto contenuto 2"/>
          <p:cNvSpPr txBox="1">
            <a:spLocks/>
          </p:cNvSpPr>
          <p:nvPr/>
        </p:nvSpPr>
        <p:spPr bwMode="auto">
          <a:xfrm>
            <a:off x="467544" y="4446585"/>
            <a:ext cx="1271996" cy="1411738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it-IT"/>
            </a:defPPr>
            <a:lvl1pPr indent="0" algn="ctr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b="1">
                <a:solidFill>
                  <a:srgbClr val="484848"/>
                </a:solidFill>
                <a:latin typeface="Fira Sans" panose="020B0503050000020004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4pPr>
            <a:lvl5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5pPr>
            <a:lvl6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6pPr>
            <a:lvl7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7pPr>
            <a:lvl8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8pPr>
            <a:lvl9pPr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Art. </a:t>
            </a:r>
            <a:r>
              <a:rPr lang="it-IT" dirty="0" smtClean="0"/>
              <a:t>7 </a:t>
            </a:r>
            <a:r>
              <a:rPr lang="it-IT" dirty="0"/>
              <a:t>ter </a:t>
            </a:r>
            <a:r>
              <a:rPr lang="it-IT" dirty="0" smtClean="0"/>
              <a:t>DPR 633/72</a:t>
            </a:r>
            <a:r>
              <a:rPr lang="it-IT" dirty="0"/>
              <a:t> </a:t>
            </a:r>
            <a:r>
              <a:rPr lang="it-IT" dirty="0" smtClean="0"/>
              <a:t>Art.45</a:t>
            </a:r>
            <a:r>
              <a:rPr lang="it-IT" dirty="0"/>
              <a:t> </a:t>
            </a:r>
            <a:r>
              <a:rPr lang="it-IT" dirty="0" smtClean="0"/>
              <a:t>Dir</a:t>
            </a:r>
            <a:r>
              <a:rPr lang="it-IT" dirty="0"/>
              <a:t>. 2006/112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853718" y="4153392"/>
            <a:ext cx="3043930" cy="180049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rgbClr val="FF0000"/>
                </a:solidFill>
                <a:latin typeface="Fira Sans" panose="020B0503050000020004"/>
              </a:rPr>
              <a:t>Servizi B2C</a:t>
            </a:r>
          </a:p>
          <a:p>
            <a:pPr algn="ctr">
              <a:lnSpc>
                <a:spcPct val="150000"/>
              </a:lnSpc>
            </a:pPr>
            <a:r>
              <a:rPr lang="it-IT" sz="1400" dirty="0">
                <a:solidFill>
                  <a:srgbClr val="484848"/>
                </a:solidFill>
                <a:latin typeface="Fira Sans" panose="020B0503050000020004"/>
              </a:rPr>
              <a:t>(</a:t>
            </a:r>
            <a:r>
              <a:rPr lang="it-IT" sz="1400" b="1" dirty="0">
                <a:solidFill>
                  <a:srgbClr val="484848"/>
                </a:solidFill>
                <a:latin typeface="Fira Sans" panose="020B0503050000020004"/>
              </a:rPr>
              <a:t>business to consumer)</a:t>
            </a:r>
          </a:p>
          <a:p>
            <a:pPr algn="ctr">
              <a:lnSpc>
                <a:spcPct val="150000"/>
              </a:lnSpc>
            </a:pPr>
            <a:r>
              <a:rPr lang="it-IT" b="1" dirty="0">
                <a:solidFill>
                  <a:srgbClr val="484848"/>
                </a:solidFill>
                <a:latin typeface="Fira Sans" panose="020B0503050000020004"/>
              </a:rPr>
              <a:t>resi a non sogg. passivo IVA </a:t>
            </a:r>
          </a:p>
          <a:p>
            <a:pPr algn="ctr">
              <a:lnSpc>
                <a:spcPct val="150000"/>
              </a:lnSpc>
            </a:pPr>
            <a:r>
              <a:rPr lang="it-IT" b="1" dirty="0">
                <a:solidFill>
                  <a:srgbClr val="484848"/>
                </a:solidFill>
                <a:latin typeface="Fira Sans" panose="020B0503050000020004"/>
              </a:rPr>
              <a:t>(privato, ente non comm.)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177210" y="4298883"/>
            <a:ext cx="2151773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rgbClr val="484848"/>
                </a:solidFill>
                <a:latin typeface="Fira Sans" panose="020B0503050000020004"/>
              </a:defRPr>
            </a:lvl1pPr>
          </a:lstStyle>
          <a:p>
            <a:r>
              <a:rPr lang="it-IT" dirty="0"/>
              <a:t>Criterio del luogo</a:t>
            </a:r>
            <a:br>
              <a:rPr lang="it-IT" dirty="0"/>
            </a:br>
            <a:r>
              <a:rPr lang="it-IT" dirty="0"/>
              <a:t>di origine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965724" y="5118518"/>
            <a:ext cx="2574747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rgbClr val="484848"/>
                </a:solidFill>
                <a:latin typeface="Fira Sans" panose="020B0503050000020004"/>
              </a:defRPr>
            </a:lvl1pPr>
          </a:lstStyle>
          <a:p>
            <a:r>
              <a:rPr lang="it-IT" dirty="0"/>
              <a:t>IVA rilevante nello </a:t>
            </a:r>
            <a:r>
              <a:rPr lang="it-IT" dirty="0" smtClean="0"/>
              <a:t>Stato del </a:t>
            </a:r>
            <a:r>
              <a:rPr lang="it-IT" dirty="0"/>
              <a:t>PRESTATORE</a:t>
            </a:r>
          </a:p>
        </p:txBody>
      </p:sp>
      <p:sp>
        <p:nvSpPr>
          <p:cNvPr id="18" name="Freccia a destra 17"/>
          <p:cNvSpPr/>
          <p:nvPr/>
        </p:nvSpPr>
        <p:spPr>
          <a:xfrm>
            <a:off x="5037648" y="4924786"/>
            <a:ext cx="828430" cy="38746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Fira Sans" panose="020B050305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477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4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sulla territorialità IVA di beni e servizi. Reverse charge esterno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737570" y="1399455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Territorialità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Servizi (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art.7-ter) Art.7-ter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, comma 2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57551" y="2175408"/>
            <a:ext cx="8172907" cy="3231654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(Solo) ai fini della territorialità dei servizi, si considerano ‘soggetti passivi’ (‘b’) per le prestazioni da essi ricevuti:</a:t>
            </a:r>
          </a:p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lphaLcParenR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Persone fisiche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quando agiscono nell’esercizio di attività d’impresa o professionale</a:t>
            </a:r>
          </a:p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lphaLcParenR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Enti non commerciali soggetti passivi iva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Sempre (anche quando agiscono nel loro ambito istituzionale)</a:t>
            </a:r>
          </a:p>
          <a:p>
            <a:pPr marL="342900" indent="-342900" algn="just">
              <a:lnSpc>
                <a:spcPct val="150000"/>
              </a:lnSpc>
              <a:buClr>
                <a:srgbClr val="3581B9"/>
              </a:buClr>
              <a:buFont typeface="+mj-lt"/>
              <a:buAutoNum type="alphaLcParenR"/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Enti non soggetti passivi iva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  <a:sym typeface="Wingdings" panose="05000000000000000000" pitchFamily="2" charset="2"/>
              </a:rPr>
              <a:t>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quando sono ‘identificati’ ai fini iva (acquisti intraUE &gt; €10.000)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4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5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sulla territorialità IVA di beni e servizi. Reverse charge esterno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0" y="1360097"/>
            <a:ext cx="7992888" cy="43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Debitore d’imposta (art.17, co.2, d.P.R. 633/72)</a:t>
            </a:r>
            <a:endParaRPr lang="it-IT" altLang="it-IT" sz="1700" i="1" dirty="0">
              <a:solidFill>
                <a:srgbClr val="3581B9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50444" y="2115639"/>
            <a:ext cx="2514262" cy="48474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Reverse charge ‘esterno’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57550" y="3122298"/>
            <a:ext cx="3100049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 operazioni IVA in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Italia, effettuate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 soggetti passivi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non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‘stabiliti’ in Italia</a:t>
            </a:r>
          </a:p>
        </p:txBody>
      </p:sp>
      <p:cxnSp>
        <p:nvCxnSpPr>
          <p:cNvPr id="3" name="Connettore 2 2"/>
          <p:cNvCxnSpPr/>
          <p:nvPr/>
        </p:nvCxnSpPr>
        <p:spPr>
          <a:xfrm>
            <a:off x="2107574" y="2712265"/>
            <a:ext cx="0" cy="271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4600575" y="2115639"/>
            <a:ext cx="4219897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AUTOFATTURA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effettuate DA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sogg. pass. extra-UE senza S.O.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soggetti passivi stabiliti in Italia (art.17,co.2, primo periodo)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4600574" y="4215546"/>
            <a:ext cx="4219897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INTEGRAZIONE IVA IN FATTURA </a:t>
            </a: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effettuate DA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sogg. pass. extra-UE senza S.O.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soggetti passivi stabiliti in Italia (art.17,co.2, primo periodo)</a:t>
            </a:r>
          </a:p>
        </p:txBody>
      </p:sp>
      <p:cxnSp>
        <p:nvCxnSpPr>
          <p:cNvPr id="7" name="Connettore 1 6"/>
          <p:cNvCxnSpPr>
            <a:stCxn id="6" idx="3"/>
          </p:cNvCxnSpPr>
          <p:nvPr/>
        </p:nvCxnSpPr>
        <p:spPr>
          <a:xfrm>
            <a:off x="3657599" y="3757087"/>
            <a:ext cx="3571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4014788" y="2946635"/>
            <a:ext cx="0" cy="1965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4014788" y="2946635"/>
            <a:ext cx="3286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4014788" y="4912539"/>
            <a:ext cx="3286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378954" y="4598022"/>
            <a:ext cx="3457239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!! obbligo di reverse charge esterno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anche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nel caso in cui il cedente/prestatore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è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‘identificato’ in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Italia (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CAE 37/2011, par.4.2)</a:t>
            </a:r>
          </a:p>
        </p:txBody>
      </p:sp>
    </p:spTree>
    <p:extLst>
      <p:ext uri="{BB962C8B-B14F-4D97-AF65-F5344CB8AC3E}">
        <p14:creationId xmlns:p14="http://schemas.microsoft.com/office/powerpoint/2010/main" val="38648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BCC59-BD16-474E-8EC1-7FD79791D2A0}" type="slidenum">
              <a:rPr lang="it-IT" smtClean="0"/>
              <a:t>6</a:t>
            </a:fld>
            <a:endParaRPr lang="it-IT" dirty="0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467544" y="714413"/>
            <a:ext cx="8352928" cy="36247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4848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altLang="it-IT" dirty="0">
                <a:latin typeface="Fira Sans" panose="020B0503050000020004" pitchFamily="34" charset="0"/>
                <a:ea typeface="Fira Sans" panose="020B0503050000020004" pitchFamily="34" charset="0"/>
              </a:rPr>
              <a:t>Regole sulla territorialità IVA di beni e servizi. Reverse charge esterno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47564" y="1226925"/>
            <a:ext cx="79928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</a:pP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(segue)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Debitore d’imposta (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art.17, co.3, </a:t>
            </a:r>
            <a:r>
              <a:rPr lang="it-IT" altLang="it-IT" sz="1700" i="1" dirty="0" smtClean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it-IT" sz="1700" i="1" dirty="0">
                <a:solidFill>
                  <a:srgbClr val="3581B9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633/72)</a:t>
            </a:r>
          </a:p>
        </p:txBody>
      </p:sp>
      <p:sp>
        <p:nvSpPr>
          <p:cNvPr id="6" name="Rettangolo 5"/>
          <p:cNvSpPr/>
          <p:nvPr/>
        </p:nvSpPr>
        <p:spPr>
          <a:xfrm>
            <a:off x="818377" y="2398871"/>
            <a:ext cx="2578391" cy="87716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NO</a:t>
            </a: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Reverse charge  ‘</a:t>
            </a:r>
            <a:r>
              <a:rPr lang="it-IT" altLang="ja-JP" sz="17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esterno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’</a:t>
            </a:r>
            <a:endParaRPr lang="it-IT" altLang="ja-JP" sz="1700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cxnSp>
        <p:nvCxnSpPr>
          <p:cNvPr id="3" name="Connettore 2 2"/>
          <p:cNvCxnSpPr/>
          <p:nvPr/>
        </p:nvCxnSpPr>
        <p:spPr>
          <a:xfrm>
            <a:off x="2086309" y="1979908"/>
            <a:ext cx="0" cy="271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4600575" y="2115639"/>
            <a:ext cx="4219897" cy="1661993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FATTURA</a:t>
            </a:r>
            <a:endParaRPr lang="it-IT" altLang="ja-JP" sz="1700" b="1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effettuate da </a:t>
            </a:r>
            <a:r>
              <a:rPr lang="it-IT" altLang="ja-JP" sz="1700" dirty="0" err="1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. non residenti e senza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S.O. </a:t>
            </a:r>
            <a:r>
              <a:rPr lang="it-IT" altLang="ja-JP" sz="17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soggetti passivi non stabiliti </a:t>
            </a:r>
            <a:r>
              <a:rPr lang="it-IT" altLang="ja-JP" sz="1700" b="1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o </a:t>
            </a:r>
            <a:r>
              <a:rPr lang="it-IT" altLang="ja-JP" sz="1700" b="1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privati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(art.17,co.3,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633/72)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5267485" y="3929587"/>
            <a:ext cx="2886076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u="sng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Identificazione Diretta (ID)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(art.35-ter,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633/72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44,co.3-4,DL 331/93)</a:t>
            </a:r>
          </a:p>
        </p:txBody>
      </p:sp>
      <p:cxnSp>
        <p:nvCxnSpPr>
          <p:cNvPr id="14" name="Connettore 1 13"/>
          <p:cNvCxnSpPr/>
          <p:nvPr/>
        </p:nvCxnSpPr>
        <p:spPr>
          <a:xfrm>
            <a:off x="4014788" y="2946635"/>
            <a:ext cx="0" cy="1965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4014788" y="2946635"/>
            <a:ext cx="3286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556856" y="4083672"/>
            <a:ext cx="3050048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3581B9"/>
              </a:buClr>
            </a:pP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 operazioni IVA in Italia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effettuate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 soggetti passivi </a:t>
            </a:r>
            <a:r>
              <a:rPr lang="it-IT" altLang="ja-JP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non </a:t>
            </a:r>
            <a:r>
              <a:rPr lang="it-IT" altLang="ja-JP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residenti e senza S.O.</a:t>
            </a:r>
          </a:p>
        </p:txBody>
      </p:sp>
      <p:cxnSp>
        <p:nvCxnSpPr>
          <p:cNvPr id="15" name="Connettore 2 14"/>
          <p:cNvCxnSpPr/>
          <p:nvPr/>
        </p:nvCxnSpPr>
        <p:spPr>
          <a:xfrm>
            <a:off x="2081880" y="3619058"/>
            <a:ext cx="0" cy="271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3606904" y="4912539"/>
            <a:ext cx="4078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tangolo 19"/>
          <p:cNvSpPr/>
          <p:nvPr/>
        </p:nvSpPr>
        <p:spPr>
          <a:xfrm>
            <a:off x="5267485" y="5351120"/>
            <a:ext cx="2886076" cy="1269578"/>
          </a:xfrm>
          <a:prstGeom prst="rect">
            <a:avLst/>
          </a:prstGeom>
          <a:noFill/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3581B9"/>
              </a:buClr>
            </a:pPr>
            <a:r>
              <a:rPr lang="it-IT" sz="1700" u="sng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Rappresentante Fiscale (</a:t>
            </a:r>
            <a:r>
              <a:rPr lang="it-IT" sz="1700" u="sng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RF</a:t>
            </a:r>
            <a:r>
              <a:rPr lang="it-IT" altLang="ja-JP" sz="1700" u="sng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) </a:t>
            </a:r>
            <a:endParaRPr lang="it-IT" altLang="ja-JP" sz="1700" u="sng" dirty="0">
              <a:solidFill>
                <a:srgbClr val="484848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(art.17,co.3,Dpr 633/72)</a:t>
            </a:r>
          </a:p>
          <a:p>
            <a:pPr algn="ctr">
              <a:lnSpc>
                <a:spcPct val="150000"/>
              </a:lnSpc>
            </a:pPr>
            <a:r>
              <a:rPr lang="it-IT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(art.1,co.4, </a:t>
            </a:r>
            <a:r>
              <a:rPr lang="it-IT" sz="1700" dirty="0" smtClean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D.P.R. </a:t>
            </a:r>
            <a:r>
              <a:rPr lang="it-IT" sz="1700" dirty="0">
                <a:solidFill>
                  <a:srgbClr val="484848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441/97)</a:t>
            </a:r>
          </a:p>
        </p:txBody>
      </p:sp>
    </p:spTree>
    <p:extLst>
      <p:ext uri="{BB962C8B-B14F-4D97-AF65-F5344CB8AC3E}">
        <p14:creationId xmlns:p14="http://schemas.microsoft.com/office/powerpoint/2010/main" val="414550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5099</TotalTime>
  <Words>544</Words>
  <Application>Microsoft Office PowerPoint</Application>
  <PresentationFormat>Presentazione su schermo (4:3)</PresentationFormat>
  <Paragraphs>97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Fira Sans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454</cp:revision>
  <cp:lastPrinted>2020-01-24T17:09:16Z</cp:lastPrinted>
  <dcterms:created xsi:type="dcterms:W3CDTF">2018-10-23T07:55:07Z</dcterms:created>
  <dcterms:modified xsi:type="dcterms:W3CDTF">2020-07-02T08:37:02Z</dcterms:modified>
</cp:coreProperties>
</file>