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1154" r:id="rId2"/>
    <p:sldId id="1658" r:id="rId3"/>
    <p:sldId id="1659" r:id="rId4"/>
    <p:sldId id="1660" r:id="rId5"/>
    <p:sldId id="1661" r:id="rId6"/>
    <p:sldId id="1662" r:id="rId7"/>
    <p:sldId id="1663" r:id="rId8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848"/>
    <a:srgbClr val="3581B9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0" autoAdjust="0"/>
  </p:normalViewPr>
  <p:slideViewPr>
    <p:cSldViewPr snapToGrid="0">
      <p:cViewPr varScale="1">
        <p:scale>
          <a:sx n="80" d="100"/>
          <a:sy n="80" d="100"/>
        </p:scale>
        <p:origin x="80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73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72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6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r">
              <a:defRPr sz="1300"/>
            </a:lvl1pPr>
          </a:lstStyle>
          <a:p>
            <a:fld id="{551B7895-D8AE-495B-B544-A4B797813B8B}" type="datetimeFigureOut">
              <a:rPr lang="it-IT" smtClean="0"/>
              <a:t>06/07/2020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6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r">
              <a:defRPr sz="1300"/>
            </a:lvl1pPr>
          </a:lstStyle>
          <a:p>
            <a:fld id="{530BCB77-F678-409D-8C27-B0184BB126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0691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6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r">
              <a:defRPr sz="1300"/>
            </a:lvl1pPr>
          </a:lstStyle>
          <a:p>
            <a:fld id="{77B07790-3295-4E07-BFA1-95C6C842E588}" type="datetimeFigureOut">
              <a:rPr lang="it-IT" smtClean="0"/>
              <a:t>06/07/2020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29" tIns="47712" rIns="95429" bIns="47712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1" y="4925411"/>
            <a:ext cx="5679440" cy="4029879"/>
          </a:xfrm>
          <a:prstGeom prst="rect">
            <a:avLst/>
          </a:prstGeom>
        </p:spPr>
        <p:txBody>
          <a:bodyPr vert="horz" lIns="95429" tIns="47712" rIns="95429" bIns="47712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6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r">
              <a:defRPr sz="1300"/>
            </a:lvl1pPr>
          </a:lstStyle>
          <a:p>
            <a:fld id="{B06E17DD-F3FD-464D-AB02-BF2765642D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78771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99855-B267-432D-B125-618EF4D04017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96037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9" name="CasellaDiTesto 8"/>
          <p:cNvSpPr txBox="1"/>
          <p:nvPr userDrawn="1"/>
        </p:nvSpPr>
        <p:spPr>
          <a:xfrm>
            <a:off x="0" y="6296479"/>
            <a:ext cx="6300000" cy="10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Rettangolo 7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880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96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2996952"/>
            <a:ext cx="9144000" cy="362471"/>
          </a:xfrm>
          <a:prstGeom prst="rect">
            <a:avLst/>
          </a:prstGeom>
        </p:spPr>
        <p:txBody>
          <a:bodyPr/>
          <a:lstStyle>
            <a:lvl1pPr algn="ctr">
              <a:defRPr sz="2400" b="1" u="none">
                <a:solidFill>
                  <a:srgbClr val="3581B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68898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>
            <a:spLocks noGrp="1"/>
          </p:cNvSpPr>
          <p:nvPr>
            <p:ph type="ctrTitle"/>
          </p:nvPr>
        </p:nvSpPr>
        <p:spPr>
          <a:xfrm>
            <a:off x="467544" y="690265"/>
            <a:ext cx="8352928" cy="362471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8" name="Sottotitolo 2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8208912" cy="43924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7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6" name="Rettangolo 5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32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4338" cy="6858000"/>
          </a:xfrm>
          <a:prstGeom prst="rect">
            <a:avLst/>
          </a:prstGeom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86600" y="61656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1" y="196362"/>
            <a:ext cx="1195752" cy="19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83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12" r:id="rId3"/>
    <p:sldLayoutId id="214748373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 bwMode="auto">
          <a:xfrm>
            <a:off x="0" y="2780928"/>
            <a:ext cx="9108504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LA VENDITA DI BENI E SERVIZI ALL’ETSERO B2B E B2C</a:t>
            </a:r>
            <a:endParaRPr lang="it-IT" altLang="it-IT" sz="2400" b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614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2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 smtClean="0">
                <a:latin typeface="Fira Sans" panose="020B0503050000020004" pitchFamily="34" charset="0"/>
                <a:ea typeface="Fira Sans" panose="020B0503050000020004" pitchFamily="34" charset="0"/>
              </a:rPr>
              <a:t>Il commercio tradizionale di beni in UE e </a:t>
            </a:r>
            <a:r>
              <a:rPr lang="it-IT" altLang="it-IT" dirty="0" err="1" smtClean="0">
                <a:latin typeface="Fira Sans" panose="020B0503050000020004" pitchFamily="34" charset="0"/>
                <a:ea typeface="Fira Sans" panose="020B0503050000020004" pitchFamily="34" charset="0"/>
              </a:rPr>
              <a:t>ExtraUE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47564" y="1437850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Assistere il proprio cliente impresa a vendere sui mercati esteri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282296" y="3182685"/>
            <a:ext cx="4723423" cy="87716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IPOTESI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N.1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Vende beni (mobili materiali) extra-UE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3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Il commercio tradizionale di beni in UE e </a:t>
            </a:r>
            <a:r>
              <a:rPr lang="it-IT" altLang="it-IT" dirty="0" err="1">
                <a:latin typeface="Fira Sans" panose="020B0503050000020004" pitchFamily="34" charset="0"/>
                <a:ea typeface="Fira Sans" panose="020B0503050000020004" pitchFamily="34" charset="0"/>
              </a:rPr>
              <a:t>ExtraUE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467544" y="1255258"/>
            <a:ext cx="799288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Operazioni iva ‘non imponibili’ su cessioni beni A) cessioni beni (mobili materiali) extra-UE (Art.8, d.P.R. 633/72)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710486" y="2241842"/>
            <a:ext cx="5043827" cy="48474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Esportazioni dirette e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triangolari (art.8,co.1,lett.a-b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)</a:t>
            </a:r>
          </a:p>
        </p:txBody>
      </p:sp>
      <p:sp>
        <p:nvSpPr>
          <p:cNvPr id="6" name="Rettangolo 5"/>
          <p:cNvSpPr/>
          <p:nvPr/>
        </p:nvSpPr>
        <p:spPr>
          <a:xfrm>
            <a:off x="249830" y="3913718"/>
            <a:ext cx="1190171" cy="877163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>
                <a:solidFill>
                  <a:srgbClr val="FEFEF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Cessioni all’Export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40000" y="2727503"/>
            <a:ext cx="7559621" cy="2677656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Plafond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(art.8,co.1,lett.c)                    </a:t>
            </a:r>
            <a:endParaRPr lang="it-IT" altLang="ja-JP" sz="1600" dirty="0" smtClean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b="1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Status </a:t>
            </a:r>
            <a:r>
              <a:rPr lang="it-IT" altLang="ja-JP" sz="16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esportatore abituale 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(DL 746/83) </a:t>
            </a:r>
            <a:endParaRPr lang="it-IT" altLang="ja-JP" sz="1600" dirty="0" smtClean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b="1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Dichiarazione </a:t>
            </a:r>
            <a:r>
              <a:rPr lang="it-IT" altLang="ja-JP" sz="16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d’intento 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dal 2/3/20: Provv. </a:t>
            </a:r>
            <a:r>
              <a:rPr lang="it-IT" altLang="ja-JP" sz="1600" dirty="0" err="1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AdE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96911/20 </a:t>
            </a:r>
            <a:r>
              <a:rPr lang="it-IT" altLang="ja-JP" sz="1600" dirty="0" err="1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attuaz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. art.12-septies DL 34/19 </a:t>
            </a:r>
            <a:r>
              <a:rPr lang="it-IT" altLang="ja-JP" sz="16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6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dich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. intento trasmessa </a:t>
            </a:r>
            <a:r>
              <a:rPr lang="it-IT" altLang="ja-JP" sz="1600" dirty="0" err="1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all'AdE</a:t>
            </a:r>
            <a:r>
              <a:rPr lang="it-IT" altLang="ja-JP" sz="16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che rilascia ricevuta con protocollo ricezione che andrà indicato in fattura fornitore. No invio dich. a fornitore, né annotazione in apposito registro. Fornitore ne prende visione in cassetto fiscale. Fornitore responsabile se dich. ideologicamente falsa (chiedere visura</a:t>
            </a:r>
            <a:r>
              <a:rPr lang="it-IT" altLang="ja-JP" sz="16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).</a:t>
            </a:r>
            <a:endParaRPr lang="it-IT" altLang="ja-JP" sz="16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440001" y="5360228"/>
            <a:ext cx="7380471" cy="1052596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Cessioni all’export ‘assimilate’ </a:t>
            </a:r>
            <a:r>
              <a:rPr lang="it-IT" altLang="ja-JP" sz="14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(art.8bis),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servizi internazionali (art.9), operazioni non imponibili con Vaticano e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S. Marino </a:t>
            </a:r>
            <a:r>
              <a:rPr lang="it-IT" altLang="ja-JP" sz="14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(art.71)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 equiparate </a:t>
            </a:r>
            <a:r>
              <a:rPr lang="it-IT" altLang="ja-JP" sz="14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(art.72)</a:t>
            </a:r>
          </a:p>
        </p:txBody>
      </p:sp>
    </p:spTree>
    <p:extLst>
      <p:ext uri="{BB962C8B-B14F-4D97-AF65-F5344CB8AC3E}">
        <p14:creationId xmlns:p14="http://schemas.microsoft.com/office/powerpoint/2010/main" val="82582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4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Il commercio tradizionale di beni in UE e </a:t>
            </a:r>
            <a:r>
              <a:rPr lang="it-IT" altLang="it-IT" dirty="0" err="1">
                <a:latin typeface="Fira Sans" panose="020B0503050000020004" pitchFamily="34" charset="0"/>
                <a:ea typeface="Fira Sans" panose="020B0503050000020004" pitchFamily="34" charset="0"/>
              </a:rPr>
              <a:t>ExtraUE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47564" y="1437850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Assistere il proprio cliente impresa a vendere sui mercati esteri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209725" y="2979485"/>
            <a:ext cx="4176561" cy="87716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IPOTESI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N.2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Vende beni (mobili materiali) in UE B2B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13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5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Il commercio tradizionale di beni in UE e </a:t>
            </a:r>
            <a:r>
              <a:rPr lang="it-IT" altLang="it-IT" dirty="0" err="1">
                <a:latin typeface="Fira Sans" panose="020B0503050000020004" pitchFamily="34" charset="0"/>
                <a:ea typeface="Fira Sans" panose="020B0503050000020004" pitchFamily="34" charset="0"/>
              </a:rPr>
              <a:t>ExtraUE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467544" y="1255258"/>
            <a:ext cx="7992888" cy="82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Operazioni iva ‘non imponibili’ su cessioni beni b) cessioni beni (mobili materiali) U.E. (Normativa ‘speciale’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dl 331/1993)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49830" y="3913718"/>
            <a:ext cx="1270845" cy="877163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>
                <a:solidFill>
                  <a:srgbClr val="FEFEF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Cessioni </a:t>
            </a:r>
            <a:r>
              <a:rPr lang="it-IT" altLang="ja-JP" sz="1700" b="1" dirty="0" smtClean="0">
                <a:solidFill>
                  <a:srgbClr val="FEFEF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Intra-UE</a:t>
            </a:r>
            <a:endParaRPr lang="it-IT" altLang="ja-JP" sz="1700" b="1" dirty="0">
              <a:solidFill>
                <a:srgbClr val="FEFEFE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520675" y="2344057"/>
            <a:ext cx="7442851" cy="4408899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Plafond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: come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extra-UE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Causa della ‘non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imponibilità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aliquote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Iva non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armonizzate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Iva si applica nel Paese di destinazione con riversamento al Paese di origine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Mod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. Intrastat: dogana ‘virtuale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’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Dal 2022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passaggio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al regime definitivo, con Iva assolta in modo definitivo nel Paese di destinazione 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conseguente scomparsa Mod. Intra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)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 attesa del regime definitivo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b="1" dirty="0" err="1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quick</a:t>
            </a:r>
            <a:r>
              <a:rPr lang="it-IT" altLang="ja-JP" sz="1700" b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it-IT" altLang="ja-JP" sz="1700" b="1" dirty="0" err="1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fixes</a:t>
            </a:r>
            <a:endParaRPr lang="it-IT" altLang="ja-JP" sz="1700" b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(obbligo iscrizione Vies, presunzione prova trasporto intraUE, call-off stock, cessioni a catena)</a:t>
            </a:r>
          </a:p>
        </p:txBody>
      </p:sp>
    </p:spTree>
    <p:extLst>
      <p:ext uri="{BB962C8B-B14F-4D97-AF65-F5344CB8AC3E}">
        <p14:creationId xmlns:p14="http://schemas.microsoft.com/office/powerpoint/2010/main" val="202240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6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Il commercio tradizionale di beni in UE e </a:t>
            </a:r>
            <a:r>
              <a:rPr lang="it-IT" altLang="it-IT" dirty="0" err="1">
                <a:latin typeface="Fira Sans" panose="020B0503050000020004" pitchFamily="34" charset="0"/>
                <a:ea typeface="Fira Sans" panose="020B0503050000020004" pitchFamily="34" charset="0"/>
              </a:rPr>
              <a:t>ExtraUE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944" y="1037249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Aliquote ordinarie Stati membri</a:t>
            </a:r>
          </a:p>
        </p:txBody>
      </p:sp>
      <p:sp>
        <p:nvSpPr>
          <p:cNvPr id="9" name="Rettangolo 8"/>
          <p:cNvSpPr/>
          <p:nvPr/>
        </p:nvSpPr>
        <p:spPr>
          <a:xfrm>
            <a:off x="1548160" y="1487780"/>
            <a:ext cx="5831656" cy="5262979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AUSTRIA 20%			LETTONIA 21%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BELGIO 21%		</a:t>
            </a:r>
            <a:r>
              <a:rPr lang="it-IT" altLang="ja-JP" sz="16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                 LITUANIA 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21%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BULGARIA 20%			</a:t>
            </a:r>
            <a:r>
              <a:rPr lang="it-IT" altLang="ja-JP" sz="16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 LUSSEMBURGO 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17%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CIPRO 19%			</a:t>
            </a:r>
            <a:r>
              <a:rPr lang="it-IT" altLang="ja-JP" sz="16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MALTA 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18%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CROAZIA 25%			OLANDA 21%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DANIMARCA 25%			POLONIA 23%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ESTONIA 20%			PORTOGALLO 23%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FINLANDIA 24%			REP. CECA 21%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FRANCIA 20%			ROMANIA 19%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GERMANIA 19%			SLOVACCHIA 20%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GRAN BRETAGNA 20%		SLOVENIA 22%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GRECIA 23%			SPAGNA 21%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IRLANDA 23%			SVEZIA 25%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ITALIA 22%			</a:t>
            </a:r>
            <a:r>
              <a:rPr lang="it-IT" altLang="ja-JP" sz="16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UNGHERIA 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27%</a:t>
            </a:r>
          </a:p>
        </p:txBody>
      </p:sp>
    </p:spTree>
    <p:extLst>
      <p:ext uri="{BB962C8B-B14F-4D97-AF65-F5344CB8AC3E}">
        <p14:creationId xmlns:p14="http://schemas.microsoft.com/office/powerpoint/2010/main" val="140573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7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Il commercio tradizionale di beni in UE e </a:t>
            </a:r>
            <a:r>
              <a:rPr lang="it-IT" altLang="it-IT" dirty="0" err="1">
                <a:latin typeface="Fira Sans" panose="020B0503050000020004" pitchFamily="34" charset="0"/>
                <a:ea typeface="Fira Sans" panose="020B0503050000020004" pitchFamily="34" charset="0"/>
              </a:rPr>
              <a:t>ExtraUE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459746" y="1144664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Operazioni intra-UE ‘Non imponibili’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524304" y="1648461"/>
            <a:ext cx="5863772" cy="484748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en-US" altLang="ja-JP" sz="1700" b="1" dirty="0">
                <a:solidFill>
                  <a:srgbClr val="FEFEF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5 </a:t>
            </a:r>
            <a:r>
              <a:rPr lang="en-US" altLang="ja-JP" sz="1700" b="1" dirty="0" smtClean="0">
                <a:solidFill>
                  <a:srgbClr val="FEFEF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Presupposti (art.41,co.1,lett.a </a:t>
            </a:r>
            <a:r>
              <a:rPr lang="en-US" altLang="ja-JP" sz="1700" b="1" dirty="0">
                <a:solidFill>
                  <a:srgbClr val="FEFEF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– art.38,co.1-2 DL 331/93)</a:t>
            </a:r>
          </a:p>
        </p:txBody>
      </p:sp>
      <p:sp>
        <p:nvSpPr>
          <p:cNvPr id="9" name="Rettangolo 8"/>
          <p:cNvSpPr/>
          <p:nvPr/>
        </p:nvSpPr>
        <p:spPr>
          <a:xfrm>
            <a:off x="870596" y="2226184"/>
            <a:ext cx="6216004" cy="48474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onerosità operazione (solo beni mobili materiali, non servizi)</a:t>
            </a:r>
          </a:p>
        </p:txBody>
      </p:sp>
      <p:sp>
        <p:nvSpPr>
          <p:cNvPr id="7" name="Rettangolo 6"/>
          <p:cNvSpPr/>
          <p:nvPr/>
        </p:nvSpPr>
        <p:spPr>
          <a:xfrm>
            <a:off x="870596" y="2830916"/>
            <a:ext cx="6781488" cy="48474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trasferimento diritto di proprietà sui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beni (o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di altro diritto reale) </a:t>
            </a:r>
          </a:p>
        </p:txBody>
      </p:sp>
      <p:sp>
        <p:nvSpPr>
          <p:cNvPr id="10" name="Rettangolo 9"/>
          <p:cNvSpPr/>
          <p:nvPr/>
        </p:nvSpPr>
        <p:spPr>
          <a:xfrm>
            <a:off x="870596" y="3406169"/>
            <a:ext cx="7949876" cy="87716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effettiva movimentazione beni da uno stato membro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un altro (a prescindere da chi effettua il trasporto)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870596" y="4384034"/>
            <a:ext cx="7949876" cy="87716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«status» di operatore economico identificato ai fini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iva (sia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cedente sia cessionario, </a:t>
            </a: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B2B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)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870596" y="5368562"/>
            <a:ext cx="7949876" cy="126957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(Dal 2020) Identificativo iva acquirente nel vies con inserimento operazione in Intrastat periodico con id acquirente (DIR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2018/1910 che modifica Art.138, par.1-bis, DIR 2006/112) </a:t>
            </a:r>
          </a:p>
        </p:txBody>
      </p:sp>
      <p:sp>
        <p:nvSpPr>
          <p:cNvPr id="2" name="Freccia a destra 1"/>
          <p:cNvSpPr/>
          <p:nvPr/>
        </p:nvSpPr>
        <p:spPr>
          <a:xfrm>
            <a:off x="293372" y="2351313"/>
            <a:ext cx="348343" cy="2467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a destra 13"/>
          <p:cNvSpPr/>
          <p:nvPr/>
        </p:nvSpPr>
        <p:spPr>
          <a:xfrm>
            <a:off x="293372" y="2949918"/>
            <a:ext cx="348343" cy="2467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a destra 14"/>
          <p:cNvSpPr/>
          <p:nvPr/>
        </p:nvSpPr>
        <p:spPr>
          <a:xfrm>
            <a:off x="293372" y="3721378"/>
            <a:ext cx="348343" cy="2467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reccia a destra 15"/>
          <p:cNvSpPr/>
          <p:nvPr/>
        </p:nvSpPr>
        <p:spPr>
          <a:xfrm>
            <a:off x="293372" y="4699243"/>
            <a:ext cx="348343" cy="2467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Freccia a destra 16"/>
          <p:cNvSpPr/>
          <p:nvPr/>
        </p:nvSpPr>
        <p:spPr>
          <a:xfrm>
            <a:off x="293372" y="5918907"/>
            <a:ext cx="348343" cy="2467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904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Personalizzat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5076</TotalTime>
  <Words>486</Words>
  <Application>Microsoft Office PowerPoint</Application>
  <PresentationFormat>Presentazione su schermo (4:3)</PresentationFormat>
  <Paragraphs>60</Paragraphs>
  <Slides>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Fira Sans</vt:lpstr>
      <vt:lpstr>Verdana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User12</cp:lastModifiedBy>
  <cp:revision>452</cp:revision>
  <cp:lastPrinted>2020-01-24T17:09:16Z</cp:lastPrinted>
  <dcterms:created xsi:type="dcterms:W3CDTF">2018-10-23T07:55:07Z</dcterms:created>
  <dcterms:modified xsi:type="dcterms:W3CDTF">2020-07-06T08:31:30Z</dcterms:modified>
</cp:coreProperties>
</file>