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1154" r:id="rId2"/>
    <p:sldId id="1664" r:id="rId3"/>
    <p:sldId id="1665" r:id="rId4"/>
    <p:sldId id="1666" r:id="rId5"/>
    <p:sldId id="1667" r:id="rId6"/>
    <p:sldId id="1668" r:id="rId7"/>
    <p:sldId id="1669" r:id="rId8"/>
    <p:sldId id="1670" r:id="rId9"/>
    <p:sldId id="1671" r:id="rId10"/>
    <p:sldId id="1672" r:id="rId11"/>
    <p:sldId id="1673" r:id="rId12"/>
    <p:sldId id="1674" r:id="rId13"/>
    <p:sldId id="1675" r:id="rId14"/>
    <p:sldId id="1676" r:id="rId15"/>
    <p:sldId id="1677" r:id="rId16"/>
  </p:sldIdLst>
  <p:sldSz cx="9144000" cy="6858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4848"/>
    <a:srgbClr val="3581B9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0" autoAdjust="0"/>
  </p:normalViewPr>
  <p:slideViewPr>
    <p:cSldViewPr snapToGrid="0">
      <p:cViewPr varScale="1">
        <p:scale>
          <a:sx n="77" d="100"/>
          <a:sy n="77" d="100"/>
        </p:scale>
        <p:origin x="114" y="7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473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72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296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r">
              <a:defRPr sz="1300"/>
            </a:lvl1pPr>
          </a:lstStyle>
          <a:p>
            <a:fld id="{551B7895-D8AE-495B-B544-A4B797813B8B}" type="datetimeFigureOut">
              <a:rPr lang="it-IT" smtClean="0"/>
              <a:t>06/07/2020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296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r">
              <a:defRPr sz="1300"/>
            </a:lvl1pPr>
          </a:lstStyle>
          <a:p>
            <a:fld id="{530BCB77-F678-409D-8C27-B0184BB126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50691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6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r">
              <a:defRPr sz="1300"/>
            </a:lvl1pPr>
          </a:lstStyle>
          <a:p>
            <a:fld id="{77B07790-3295-4E07-BFA1-95C6C842E588}" type="datetimeFigureOut">
              <a:rPr lang="it-IT" smtClean="0"/>
              <a:t>06/07/2020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29" tIns="47712" rIns="95429" bIns="47712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1" y="4925411"/>
            <a:ext cx="5679440" cy="4029879"/>
          </a:xfrm>
          <a:prstGeom prst="rect">
            <a:avLst/>
          </a:prstGeom>
        </p:spPr>
        <p:txBody>
          <a:bodyPr vert="horz" lIns="95429" tIns="47712" rIns="95429" bIns="47712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6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r">
              <a:defRPr sz="1300"/>
            </a:lvl1pPr>
          </a:lstStyle>
          <a:p>
            <a:fld id="{B06E17DD-F3FD-464D-AB02-BF2765642D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78771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99855-B267-432D-B125-618EF4D04017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96037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9" name="CasellaDiTesto 8"/>
          <p:cNvSpPr txBox="1"/>
          <p:nvPr userDrawn="1"/>
        </p:nvSpPr>
        <p:spPr>
          <a:xfrm>
            <a:off x="0" y="6296479"/>
            <a:ext cx="6300000" cy="10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8" name="Rettangolo 7"/>
          <p:cNvSpPr/>
          <p:nvPr userDrawn="1"/>
        </p:nvSpPr>
        <p:spPr>
          <a:xfrm>
            <a:off x="81466" y="813436"/>
            <a:ext cx="280484" cy="224790"/>
          </a:xfrm>
          <a:prstGeom prst="rect">
            <a:avLst/>
          </a:prstGeom>
          <a:solidFill>
            <a:srgbClr val="358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880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ttangolo 6"/>
          <p:cNvSpPr/>
          <p:nvPr userDrawn="1"/>
        </p:nvSpPr>
        <p:spPr>
          <a:xfrm>
            <a:off x="81466" y="813436"/>
            <a:ext cx="280484" cy="224790"/>
          </a:xfrm>
          <a:prstGeom prst="rect">
            <a:avLst/>
          </a:prstGeom>
          <a:solidFill>
            <a:srgbClr val="358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960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2996952"/>
            <a:ext cx="9144000" cy="362471"/>
          </a:xfrm>
          <a:prstGeom prst="rect">
            <a:avLst/>
          </a:prstGeom>
        </p:spPr>
        <p:txBody>
          <a:bodyPr/>
          <a:lstStyle>
            <a:lvl1pPr algn="ctr">
              <a:defRPr sz="2400" b="1" u="none">
                <a:solidFill>
                  <a:srgbClr val="3581B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68898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/>
          <p:cNvSpPr>
            <a:spLocks noGrp="1"/>
          </p:cNvSpPr>
          <p:nvPr>
            <p:ph type="ctrTitle"/>
          </p:nvPr>
        </p:nvSpPr>
        <p:spPr>
          <a:xfrm>
            <a:off x="467544" y="690265"/>
            <a:ext cx="8352928" cy="362471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8" name="Sottotitolo 2"/>
          <p:cNvSpPr>
            <a:spLocks noGrp="1"/>
          </p:cNvSpPr>
          <p:nvPr>
            <p:ph type="subTitle" idx="1"/>
          </p:nvPr>
        </p:nvSpPr>
        <p:spPr>
          <a:xfrm>
            <a:off x="467544" y="1484784"/>
            <a:ext cx="8208912" cy="43924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7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Fare clic per modificare lo stile del sottotitolo dello schema</a:t>
            </a:r>
            <a:endParaRPr lang="it-IT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6" name="Rettangolo 5"/>
          <p:cNvSpPr/>
          <p:nvPr userDrawn="1"/>
        </p:nvSpPr>
        <p:spPr>
          <a:xfrm>
            <a:off x="81466" y="813436"/>
            <a:ext cx="280484" cy="224790"/>
          </a:xfrm>
          <a:prstGeom prst="rect">
            <a:avLst/>
          </a:prstGeom>
          <a:solidFill>
            <a:srgbClr val="358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327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4338" cy="6858000"/>
          </a:xfrm>
          <a:prstGeom prst="rect">
            <a:avLst/>
          </a:prstGeom>
        </p:spPr>
      </p:pic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086600" y="61656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1" y="196362"/>
            <a:ext cx="1195752" cy="19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836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12" r:id="rId3"/>
    <p:sldLayoutId id="2147483730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 bwMode="auto">
          <a:xfrm>
            <a:off x="0" y="2780928"/>
            <a:ext cx="9108504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Le operazioni intra-UE e quelle «assimilate»</a:t>
            </a:r>
            <a:endParaRPr lang="it-IT" altLang="it-IT" sz="2400" b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8614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2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Le operazioni intra-UE e quelle «assimilate»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6EB22418-256D-4BCB-9EB9-7F04A8FCBB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16" t="4074" r="17353" b="20631"/>
          <a:stretch/>
        </p:blipFill>
        <p:spPr>
          <a:xfrm>
            <a:off x="210419" y="1222024"/>
            <a:ext cx="8951508" cy="5540188"/>
          </a:xfrm>
          <a:prstGeom prst="rect">
            <a:avLst/>
          </a:prstGeom>
        </p:spPr>
      </p:pic>
      <p:sp>
        <p:nvSpPr>
          <p:cNvPr id="7" name="Ovale 6">
            <a:extLst>
              <a:ext uri="{FF2B5EF4-FFF2-40B4-BE49-F238E27FC236}">
                <a16:creationId xmlns="" xmlns:a16="http://schemas.microsoft.com/office/drawing/2014/main" id="{E10C4D08-C319-4081-91EB-C6E8BEA47621}"/>
              </a:ext>
            </a:extLst>
          </p:cNvPr>
          <p:cNvSpPr/>
          <p:nvPr/>
        </p:nvSpPr>
        <p:spPr>
          <a:xfrm>
            <a:off x="210419" y="1098879"/>
            <a:ext cx="2079811" cy="5020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6533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3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Le operazioni intra-UE e quelle «assimilate»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904895"/>
              </p:ext>
            </p:extLst>
          </p:nvPr>
        </p:nvGraphicFramePr>
        <p:xfrm>
          <a:off x="397036" y="1291263"/>
          <a:ext cx="8493944" cy="523951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154794">
                  <a:extLst>
                    <a:ext uri="{9D8B030D-6E8A-4147-A177-3AD203B41FA5}">
                      <a16:colId xmlns="" xmlns:a16="http://schemas.microsoft.com/office/drawing/2014/main" val="1809510724"/>
                    </a:ext>
                  </a:extLst>
                </a:gridCol>
                <a:gridCol w="6339150">
                  <a:extLst>
                    <a:ext uri="{9D8B030D-6E8A-4147-A177-3AD203B41FA5}">
                      <a16:colId xmlns="" xmlns:a16="http://schemas.microsoft.com/office/drawing/2014/main" val="3540302511"/>
                    </a:ext>
                  </a:extLst>
                </a:gridCol>
              </a:tblGrid>
              <a:tr h="4411438">
                <a:tc>
                  <a:txBody>
                    <a:bodyPr/>
                    <a:lstStyle/>
                    <a:p>
                      <a:r>
                        <a:rPr lang="it-IT" sz="2600" u="sng" cap="small" spc="0" baseline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prova</a:t>
                      </a:r>
                    </a:p>
                    <a:p>
                      <a:r>
                        <a:rPr lang="it-IT" sz="2600" b="1" u="sng" kern="1200" cap="small" spc="0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effettiva </a:t>
                      </a:r>
                    </a:p>
                    <a:p>
                      <a:r>
                        <a:rPr lang="it-IT" sz="2600" b="1" u="sng" kern="1200" cap="small" spc="0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movimentazione</a:t>
                      </a:r>
                    </a:p>
                    <a:p>
                      <a:r>
                        <a:rPr lang="it-IT" sz="2600" b="1" u="sng" kern="1200" cap="small" spc="0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dei beni </a:t>
                      </a:r>
                      <a:r>
                        <a:rPr lang="it-IT" sz="2600" u="sng" cap="small" spc="0" baseline="0" dirty="0" err="1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intraue</a:t>
                      </a:r>
                      <a:r>
                        <a:rPr lang="it-IT" sz="2600" u="sng" cap="small" spc="0" baseline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endParaRPr lang="it-IT" sz="2600" cap="small" spc="0" baseline="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it-IT" sz="2600" i="1" u="sng" cap="small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documenti utili</a:t>
                      </a:r>
                      <a:r>
                        <a:rPr lang="it-IT" sz="2400" cap="small" spc="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it-IT" sz="2600" cap="small" spc="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endParaRPr lang="it-IT" sz="1500" b="1" cap="small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sym typeface="Wingdings" panose="05000000000000000000" pitchFamily="2" charset="2"/>
                      </a:endParaRPr>
                    </a:p>
                    <a:p>
                      <a:r>
                        <a:rPr lang="it-IT" sz="2400" b="1" u="sng" cap="small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sym typeface="Wingdings" panose="05000000000000000000" pitchFamily="2" charset="2"/>
                        </a:rPr>
                        <a:t>Prassi </a:t>
                      </a:r>
                      <a:r>
                        <a:rPr lang="it-IT" sz="2400" b="1" cap="small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sym typeface="Wingdings" panose="05000000000000000000" pitchFamily="2" charset="2"/>
                        </a:rPr>
                        <a:t>:</a:t>
                      </a:r>
                    </a:p>
                    <a:p>
                      <a:r>
                        <a:rPr lang="it-IT" sz="2400" b="1" cap="small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sym typeface="Wingdings" panose="05000000000000000000" pitchFamily="2" charset="2"/>
                        </a:rPr>
                        <a:t>Rae</a:t>
                      </a:r>
                      <a:r>
                        <a:rPr lang="it-IT" sz="2400" b="1" cap="small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sym typeface="Wingdings" panose="05000000000000000000" pitchFamily="2" charset="2"/>
                        </a:rPr>
                        <a:t> 345/2007 </a:t>
                      </a:r>
                    </a:p>
                    <a:p>
                      <a:r>
                        <a:rPr lang="it-IT" sz="2400" b="1" cap="small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sym typeface="Wingdings" panose="05000000000000000000" pitchFamily="2" charset="2"/>
                        </a:rPr>
                        <a:t>Rae</a:t>
                      </a:r>
                      <a:r>
                        <a:rPr lang="it-IT" sz="2400" b="1" cap="small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it-IT" sz="2400" b="1" cap="small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sym typeface="Wingdings" panose="05000000000000000000" pitchFamily="2" charset="2"/>
                        </a:rPr>
                        <a:t>477/2008 </a:t>
                      </a:r>
                    </a:p>
                    <a:p>
                      <a:r>
                        <a:rPr lang="it-IT" sz="2400" b="1" cap="small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sym typeface="Wingdings" panose="05000000000000000000" pitchFamily="2" charset="2"/>
                        </a:rPr>
                        <a:t>Rae</a:t>
                      </a:r>
                      <a:r>
                        <a:rPr lang="it-IT" sz="2400" b="1" cap="small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sym typeface="Wingdings" panose="05000000000000000000" pitchFamily="2" charset="2"/>
                        </a:rPr>
                        <a:t> 19/2013</a:t>
                      </a:r>
                    </a:p>
                    <a:p>
                      <a:r>
                        <a:rPr lang="it-IT" sz="2400" b="1" cap="small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sym typeface="Wingdings" panose="05000000000000000000" pitchFamily="2" charset="2"/>
                        </a:rPr>
                        <a:t>Rae</a:t>
                      </a:r>
                      <a:r>
                        <a:rPr lang="it-IT" sz="2400" b="1" cap="small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it-IT" sz="2400" b="1" cap="small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sym typeface="Wingdings" panose="05000000000000000000" pitchFamily="2" charset="2"/>
                        </a:rPr>
                        <a:t>71/2014</a:t>
                      </a:r>
                      <a:endParaRPr lang="it-IT" sz="2400" b="1" cap="small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it-IT" sz="1800" b="1" cap="small" spc="0" baseline="0" dirty="0"/>
                        <a:t>- CMR (lettera vettura internazionale) firmato dai 3 soggetti: mittente, trasportatore, destinatario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it-IT" sz="200" b="1" cap="small" spc="0" baseline="0" dirty="0"/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it-IT" sz="1600" b="1" cap="small" spc="0" baseline="0" dirty="0"/>
                        <a:t>- </a:t>
                      </a:r>
                      <a:r>
                        <a:rPr lang="it-IT" sz="1800" b="1" cap="small" spc="0" baseline="0" dirty="0"/>
                        <a:t>Se CMR non disponibile (anche con la firma del destinatario), acquisire, prima di eventuali controlli, una dichiarazione firmata dal cliente attestante il ricevimento della merce a destinazione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it-IT" sz="200" b="0" spc="0" baseline="0" dirty="0"/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it-IT" sz="1800" b="1" cap="small" spc="0" baseline="0" dirty="0"/>
                        <a:t>- Fattura di vendita dei beni</a:t>
                      </a:r>
                      <a:endParaRPr lang="it-IT" sz="1800" b="0" spc="0" dirty="0"/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it-IT" sz="200" b="1" cap="small" spc="0" dirty="0"/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it-IT" sz="1800" b="1" cap="small" spc="0" dirty="0"/>
                        <a:t>Documentazione bancaria con</a:t>
                      </a:r>
                      <a:r>
                        <a:rPr lang="it-IT" sz="1800" b="1" cap="small" spc="0" baseline="0" dirty="0"/>
                        <a:t> traccia operazione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endParaRPr lang="it-IT" sz="200" b="1" cap="small" spc="0" baseline="0" dirty="0"/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it-IT" sz="1800" b="1" cap="small" spc="0" dirty="0"/>
                        <a:t>- Contratti che hanno originato la cessione</a:t>
                      </a:r>
                      <a:r>
                        <a:rPr lang="it-IT" sz="1800" b="1" cap="small" spc="0" baseline="0" dirty="0"/>
                        <a:t> </a:t>
                      </a:r>
                      <a:r>
                        <a:rPr lang="it-IT" sz="1800" b="1" cap="small" spc="0" baseline="0" dirty="0" err="1"/>
                        <a:t>intraue</a:t>
                      </a:r>
                      <a:endParaRPr lang="it-IT" sz="1800" b="1" cap="small" spc="0" baseline="0" dirty="0"/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it-IT" sz="200" b="1" cap="small" spc="0" baseline="0" dirty="0"/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it-IT" sz="1800" b="1" cap="small" spc="0" baseline="0" dirty="0"/>
                        <a:t>- Documentazione commerciale che attesti il passaggio di proprietà tra cedente e cessionario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it-IT" sz="200" b="0" spc="0" baseline="0" dirty="0"/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it-IT" sz="1800" b="1" cap="small" spc="0" baseline="0" dirty="0"/>
                        <a:t>- Elenco riepilogativo </a:t>
                      </a:r>
                      <a:r>
                        <a:rPr lang="it-IT" sz="1800" b="1" cap="small" spc="0" baseline="0" dirty="0" err="1"/>
                        <a:t>operaz</a:t>
                      </a:r>
                      <a:r>
                        <a:rPr lang="it-IT" sz="1800" b="1" cap="small" spc="0" baseline="0" dirty="0"/>
                        <a:t>. </a:t>
                      </a:r>
                      <a:r>
                        <a:rPr lang="it-IT" sz="1800" b="1" cap="small" spc="0" baseline="0" dirty="0" err="1"/>
                        <a:t>intraUE</a:t>
                      </a:r>
                      <a:r>
                        <a:rPr lang="it-IT" sz="1800" b="1" cap="small" spc="0" baseline="0" dirty="0"/>
                        <a:t> (Intrastat)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it-IT" sz="200" b="0" spc="0" baseline="0" dirty="0"/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it-IT" sz="1600" b="1" cap="small" spc="0" baseline="0" dirty="0"/>
                        <a:t>- </a:t>
                      </a:r>
                      <a:r>
                        <a:rPr lang="it-IT" sz="1800" b="1" cap="small" spc="0" baseline="0" dirty="0"/>
                        <a:t>Altra eventuale documentazione a seconda della natura del bene (es.: contratto ormeggio per  natanti, verbali collaudo per beni installati, ecc.)</a:t>
                      </a:r>
                      <a:endParaRPr lang="it-IT" sz="1800" b="1" cap="small" spc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43073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617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4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Le operazioni intra-UE e quelle «assimilate»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67544" y="2169951"/>
            <a:ext cx="8352928" cy="1269578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err="1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Cass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. 9717/2018 (mutua principio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export)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sono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da escludere documenti di ‘origine privata’ (fatture e doc. bancaria) e accettati solo doc con requisiti di «certezza e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incontrovertibilità»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</a:t>
            </a:r>
            <a:r>
              <a:rPr lang="it-IT" altLang="ja-JP" sz="1700" dirty="0" err="1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attestaz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. di Pubbliche Amm.ni Paese importatore)</a:t>
            </a:r>
          </a:p>
        </p:txBody>
      </p:sp>
    </p:spTree>
    <p:extLst>
      <p:ext uri="{BB962C8B-B14F-4D97-AF65-F5344CB8AC3E}">
        <p14:creationId xmlns:p14="http://schemas.microsoft.com/office/powerpoint/2010/main" val="398103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5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Le operazioni intra-UE e quelle «assimilate»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67544" y="1863820"/>
            <a:ext cx="2377256" cy="4408899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Nel caso di trasporto eseguito da terzi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copia fattura del proprio trasportatore o di quello incaricato dal cessionario, con fotocopia documento identità autista e libretto circolazione veicolo, acquisiti al momento ritiro merce</a:t>
            </a:r>
          </a:p>
        </p:txBody>
      </p:sp>
      <p:sp>
        <p:nvSpPr>
          <p:cNvPr id="6" name="Rettangolo 5"/>
          <p:cNvSpPr/>
          <p:nvPr/>
        </p:nvSpPr>
        <p:spPr>
          <a:xfrm>
            <a:off x="647564" y="1171304"/>
            <a:ext cx="7992888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Altri documenti utili alla prova di cessione intra-UE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3013752" y="2506347"/>
            <a:ext cx="2697618" cy="2446824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Nel caso di trasporto eseguito con mezzi propri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pedaggi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autostradali, scontrini dei rifornimenti, ricevute trattorie/ristoranti, multe autostradali, etc.</a:t>
            </a:r>
          </a:p>
        </p:txBody>
      </p:sp>
      <p:sp>
        <p:nvSpPr>
          <p:cNvPr id="10" name="Rettangolo 9"/>
          <p:cNvSpPr/>
          <p:nvPr/>
        </p:nvSpPr>
        <p:spPr>
          <a:xfrm>
            <a:off x="5880322" y="3437653"/>
            <a:ext cx="3035572" cy="2054409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Nel particolare caso di trasferimento fra gli Stati UE con passaggio per un paese extra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UE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documentazione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doganale del transito</a:t>
            </a:r>
          </a:p>
        </p:txBody>
      </p:sp>
    </p:spTree>
    <p:extLst>
      <p:ext uri="{BB962C8B-B14F-4D97-AF65-F5344CB8AC3E}">
        <p14:creationId xmlns:p14="http://schemas.microsoft.com/office/powerpoint/2010/main" val="29749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6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Le operazioni intra-UE e quelle «assimilate»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67544" y="3299121"/>
            <a:ext cx="8352928" cy="3231654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b="1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Prova della cessione intra-UE: 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Viene introdotta una presunzione relativa a favore dell’operatore che, a certe condizioni, inverte l’onere della prova a carico dell’agenzia entrate che dovrà dimostrare che il trasporto intra-UE non è avvenuto  acquisire almeno 2 documenti non contraddittori, provenienti da due soggetti diversi, indipendenti da venditore e acquirente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 caso contrario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onere della prova a carico del cedente con i documenti prassi precedente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647564" y="1171304"/>
            <a:ext cx="799288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Nuovo 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art.45-bis, Reg.UE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282/2011 introdotto 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dal Reg.UE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1912/2018 (operativo 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dal 1/1/2020)</a:t>
            </a:r>
          </a:p>
        </p:txBody>
      </p:sp>
      <p:sp>
        <p:nvSpPr>
          <p:cNvPr id="3" name="Rettangolo 2"/>
          <p:cNvSpPr/>
          <p:nvPr/>
        </p:nvSpPr>
        <p:spPr>
          <a:xfrm>
            <a:off x="501582" y="2048467"/>
            <a:ext cx="8284852" cy="1220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con chiarimenti in ‘Note Esplicative sulle </a:t>
            </a:r>
            <a:r>
              <a:rPr lang="it-IT" sz="1700" dirty="0" err="1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quick</a:t>
            </a:r>
            <a:r>
              <a:rPr lang="it-IT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it-IT" sz="1700" dirty="0" err="1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fixes</a:t>
            </a:r>
            <a:r>
              <a:rPr lang="it-IT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’ della Commissione UE (dicembre 2019) riprese dalla </a:t>
            </a:r>
            <a:r>
              <a:rPr lang="it-IT" sz="17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CAE 12 del 12/5/20 (vedi anche Circolare Assonime n.11 del 5/6/2020)</a:t>
            </a:r>
          </a:p>
        </p:txBody>
      </p:sp>
    </p:spTree>
    <p:extLst>
      <p:ext uri="{BB962C8B-B14F-4D97-AF65-F5344CB8AC3E}">
        <p14:creationId xmlns:p14="http://schemas.microsoft.com/office/powerpoint/2010/main" val="356775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7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Le operazioni intra-UE e quelle «assimilate»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67544" y="2429025"/>
            <a:ext cx="8352928" cy="2398092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3581B9"/>
              </a:buClr>
              <a:buFont typeface="+mj-lt"/>
              <a:buAutoNum type="arabicPeriod"/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 i beni sono spediti/trasportati dal venditore o da un terzo per suo conto: 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per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beneficiare della presunzione il venditore dovrà fornire alternativamente (oltre alla dichiarazione che i beni sono stati spediti/trasportati da lui o da terzi per proprio conto)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due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elementi di prova di cui lett. A) ovvero un elemento lett. A) e uno lett. B), rilasciati da due parti che siano </a:t>
            </a:r>
            <a:r>
              <a:rPr lang="it-IT" altLang="ja-JP" sz="17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indipendenti tra di loro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 indipendenti dal cedente e dal cessionario</a:t>
            </a:r>
          </a:p>
        </p:txBody>
      </p:sp>
      <p:sp>
        <p:nvSpPr>
          <p:cNvPr id="6" name="Rettangolo 5"/>
          <p:cNvSpPr/>
          <p:nvPr/>
        </p:nvSpPr>
        <p:spPr>
          <a:xfrm>
            <a:off x="647564" y="1528142"/>
            <a:ext cx="7992888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(segue)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Prova della cessione intra-UE 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(dal 2020)</a:t>
            </a:r>
          </a:p>
        </p:txBody>
      </p:sp>
    </p:spTree>
    <p:extLst>
      <p:ext uri="{BB962C8B-B14F-4D97-AF65-F5344CB8AC3E}">
        <p14:creationId xmlns:p14="http://schemas.microsoft.com/office/powerpoint/2010/main" val="74168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8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Le operazioni intra-UE e quelle «assimilate»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647564" y="1090095"/>
            <a:ext cx="7992888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(segue)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Prova della cessione intra-UE 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(dal 2020)</a:t>
            </a:r>
          </a:p>
        </p:txBody>
      </p:sp>
      <p:graphicFrame>
        <p:nvGraphicFramePr>
          <p:cNvPr id="7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545799"/>
              </p:ext>
            </p:extLst>
          </p:nvPr>
        </p:nvGraphicFramePr>
        <p:xfrm>
          <a:off x="305780" y="1720015"/>
          <a:ext cx="8676456" cy="50520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786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978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8838">
                <a:tc>
                  <a:txBody>
                    <a:bodyPr/>
                    <a:lstStyle/>
                    <a:p>
                      <a:pPr marL="906144" algn="ctr">
                        <a:lnSpc>
                          <a:spcPct val="150000"/>
                        </a:lnSpc>
                      </a:pPr>
                      <a:r>
                        <a:rPr sz="1700" b="1" spc="-5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Fira Sans" panose="020B0503050000020004"/>
                          <a:cs typeface="Calibri"/>
                        </a:rPr>
                        <a:t>ELEMENTI </a:t>
                      </a:r>
                      <a:r>
                        <a:rPr sz="1700" b="1" spc="-1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Fira Sans" panose="020B0503050000020004"/>
                          <a:cs typeface="Calibri"/>
                        </a:rPr>
                        <a:t>DI </a:t>
                      </a:r>
                      <a:r>
                        <a:rPr sz="1700" b="1" spc="-5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Fira Sans" panose="020B0503050000020004"/>
                          <a:cs typeface="Calibri"/>
                        </a:rPr>
                        <a:t>PROVA LETTERA</a:t>
                      </a:r>
                      <a:r>
                        <a:rPr sz="1700" b="1" spc="2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b="1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Fira Sans" panose="020B0503050000020004"/>
                          <a:cs typeface="Calibri"/>
                        </a:rPr>
                        <a:t>A)</a:t>
                      </a:r>
                      <a:endParaRPr sz="17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ira Sans" panose="020B0503050000020004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marL="1096645" algn="just">
                        <a:lnSpc>
                          <a:spcPct val="150000"/>
                        </a:lnSpc>
                      </a:pPr>
                      <a:r>
                        <a:rPr sz="1700" b="1" spc="-5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Fira Sans" panose="020B0503050000020004"/>
                          <a:cs typeface="Calibri"/>
                        </a:rPr>
                        <a:t>ELEMENTI </a:t>
                      </a:r>
                      <a:r>
                        <a:rPr sz="1700" b="1" spc="-1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Fira Sans" panose="020B0503050000020004"/>
                          <a:cs typeface="Calibri"/>
                        </a:rPr>
                        <a:t>DI </a:t>
                      </a:r>
                      <a:r>
                        <a:rPr sz="1700" b="1" spc="-5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Fira Sans" panose="020B0503050000020004"/>
                          <a:cs typeface="Calibri"/>
                        </a:rPr>
                        <a:t>PROVA LETTERA</a:t>
                      </a:r>
                      <a:r>
                        <a:rPr sz="1700" b="1" spc="35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b="1" spc="-5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Fira Sans" panose="020B0503050000020004"/>
                          <a:cs typeface="Calibri"/>
                        </a:rPr>
                        <a:t>B)</a:t>
                      </a:r>
                      <a:endParaRPr sz="17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ira Sans" panose="020B0503050000020004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E74B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6699">
                <a:tc>
                  <a:txBody>
                    <a:bodyPr/>
                    <a:lstStyle/>
                    <a:p>
                      <a:pPr marL="69850">
                        <a:lnSpc>
                          <a:spcPct val="150000"/>
                        </a:lnSpc>
                      </a:pPr>
                      <a:r>
                        <a:rPr lang="it-IT" sz="1700" b="1" u="sng" dirty="0">
                          <a:solidFill>
                            <a:srgbClr val="484848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Fira Sans" panose="020B0503050000020004"/>
                          <a:cs typeface="Calibri"/>
                        </a:rPr>
                        <a:t>D</a:t>
                      </a:r>
                      <a:r>
                        <a:rPr sz="1700" b="1" u="sng" dirty="0" err="1">
                          <a:solidFill>
                            <a:srgbClr val="484848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Fira Sans" panose="020B0503050000020004"/>
                          <a:cs typeface="Calibri"/>
                        </a:rPr>
                        <a:t>ocumenti</a:t>
                      </a:r>
                      <a:r>
                        <a:rPr sz="1700" b="1" u="sng" dirty="0">
                          <a:solidFill>
                            <a:srgbClr val="484848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b="1" u="sng" spc="-5" dirty="0">
                          <a:solidFill>
                            <a:srgbClr val="484848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Fira Sans" panose="020B0503050000020004"/>
                          <a:cs typeface="Calibri"/>
                        </a:rPr>
                        <a:t>relativi </a:t>
                      </a:r>
                      <a:r>
                        <a:rPr sz="1700" b="1" u="sng" dirty="0">
                          <a:solidFill>
                            <a:srgbClr val="484848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Fira Sans" panose="020B0503050000020004"/>
                          <a:cs typeface="Calibri"/>
                        </a:rPr>
                        <a:t>al </a:t>
                      </a:r>
                      <a:r>
                        <a:rPr sz="1700" b="1" u="sng" spc="-5" dirty="0" err="1">
                          <a:solidFill>
                            <a:srgbClr val="484848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Fira Sans" panose="020B0503050000020004"/>
                          <a:cs typeface="Calibri"/>
                        </a:rPr>
                        <a:t>trasporto</a:t>
                      </a:r>
                      <a:r>
                        <a:rPr lang="it-IT" sz="1700" b="1" u="sng" spc="-5" dirty="0">
                          <a:solidFill>
                            <a:srgbClr val="484848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Fira Sans" panose="020B0503050000020004"/>
                          <a:cs typeface="Calibri"/>
                        </a:rPr>
                        <a:t> o spedizione</a:t>
                      </a:r>
                      <a:r>
                        <a:rPr sz="1700" b="1" u="sng" spc="-5" dirty="0">
                          <a:solidFill>
                            <a:srgbClr val="484848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Fira Sans" panose="020B0503050000020004"/>
                          <a:cs typeface="Calibri"/>
                        </a:rPr>
                        <a:t>,</a:t>
                      </a:r>
                      <a:r>
                        <a:rPr sz="1700" b="1" u="sng" spc="-15" dirty="0">
                          <a:solidFill>
                            <a:srgbClr val="484848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lang="it-IT" sz="1700" b="1" u="sng" spc="-15" dirty="0">
                          <a:solidFill>
                            <a:srgbClr val="484848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Fira Sans" panose="020B0503050000020004"/>
                          <a:cs typeface="Calibri"/>
                        </a:rPr>
                        <a:t>ad </a:t>
                      </a:r>
                      <a:r>
                        <a:rPr sz="1700" b="1" u="sng" spc="-5" dirty="0" err="1">
                          <a:solidFill>
                            <a:srgbClr val="484848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Fira Sans" panose="020B0503050000020004"/>
                          <a:cs typeface="Calibri"/>
                        </a:rPr>
                        <a:t>esempio</a:t>
                      </a:r>
                      <a:r>
                        <a:rPr sz="1700" b="1" u="sng" spc="-5" dirty="0">
                          <a:solidFill>
                            <a:srgbClr val="484848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Fira Sans" panose="020B0503050000020004"/>
                          <a:cs typeface="Calibri"/>
                        </a:rPr>
                        <a:t>:</a:t>
                      </a:r>
                      <a:endParaRPr sz="1700" b="1" dirty="0">
                        <a:solidFill>
                          <a:srgbClr val="484848"/>
                        </a:solidFill>
                        <a:latin typeface="Fira Sans" panose="020B0503050000020004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sz="1700" dirty="0">
                        <a:solidFill>
                          <a:srgbClr val="484848"/>
                        </a:solidFill>
                        <a:latin typeface="Fira Sans" panose="020B0503050000020004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1962">
                <a:tc>
                  <a:txBody>
                    <a:bodyPr/>
                    <a:lstStyle/>
                    <a:p>
                      <a:pPr marL="90805">
                        <a:lnSpc>
                          <a:spcPct val="150000"/>
                        </a:lnSpc>
                        <a:tabLst>
                          <a:tab pos="271145" algn="l"/>
                        </a:tabLst>
                      </a:pP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Arial"/>
                        </a:rPr>
                        <a:t>-	</a:t>
                      </a:r>
                      <a:r>
                        <a:rPr sz="1700" b="1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CMR </a:t>
                      </a:r>
                      <a:r>
                        <a:rPr sz="1700" b="1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firmata </a:t>
                      </a: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(dal </a:t>
                      </a:r>
                      <a:r>
                        <a:rPr sz="1700" b="1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trasportatore</a:t>
                      </a:r>
                      <a:r>
                        <a:rPr sz="170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), </a:t>
                      </a: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per i </a:t>
                      </a:r>
                      <a:r>
                        <a:rPr sz="170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trasporti</a:t>
                      </a:r>
                      <a:r>
                        <a:rPr sz="1700" spc="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stradali</a:t>
                      </a:r>
                      <a:endParaRPr sz="1700" dirty="0">
                        <a:solidFill>
                          <a:srgbClr val="484848"/>
                        </a:solidFill>
                        <a:latin typeface="Fira Sans" panose="020B0503050000020004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50000"/>
                        </a:lnSpc>
                        <a:tabLst>
                          <a:tab pos="269240" algn="l"/>
                        </a:tabLst>
                      </a:pP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Arial"/>
                        </a:rPr>
                        <a:t>-	</a:t>
                      </a:r>
                      <a:r>
                        <a:rPr sz="1700" b="1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polizza assicurativa </a:t>
                      </a:r>
                      <a:r>
                        <a:rPr sz="1700" spc="-5" dirty="0" err="1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relativa</a:t>
                      </a:r>
                      <a:r>
                        <a:rPr sz="170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al</a:t>
                      </a:r>
                      <a:r>
                        <a:rPr lang="it-IT"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lang="it-IT" sz="170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trasporto o spedizione</a:t>
                      </a:r>
                      <a:endParaRPr sz="1700" dirty="0">
                        <a:solidFill>
                          <a:srgbClr val="484848"/>
                        </a:solidFill>
                        <a:latin typeface="Fira Sans" panose="020B0503050000020004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1895">
                <a:tc>
                  <a:txBody>
                    <a:bodyPr/>
                    <a:lstStyle/>
                    <a:p>
                      <a:pPr marL="90805">
                        <a:lnSpc>
                          <a:spcPct val="150000"/>
                        </a:lnSpc>
                        <a:tabLst>
                          <a:tab pos="271145" algn="l"/>
                        </a:tabLst>
                      </a:pP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Arial"/>
                        </a:rPr>
                        <a:t>-	</a:t>
                      </a:r>
                      <a:r>
                        <a:rPr sz="1700" b="1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polizza di carico </a:t>
                      </a: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per i </a:t>
                      </a:r>
                      <a:r>
                        <a:rPr sz="170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trasporti</a:t>
                      </a:r>
                      <a:r>
                        <a:rPr sz="1700" spc="-1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marittimi</a:t>
                      </a:r>
                      <a:endParaRPr sz="1700" dirty="0">
                        <a:solidFill>
                          <a:srgbClr val="484848"/>
                        </a:solidFill>
                        <a:latin typeface="Fira Sans" panose="020B0503050000020004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50000"/>
                        </a:lnSpc>
                        <a:tabLst>
                          <a:tab pos="269240" algn="l"/>
                        </a:tabLst>
                      </a:pP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Arial"/>
                        </a:rPr>
                        <a:t>-	</a:t>
                      </a:r>
                      <a:r>
                        <a:rPr sz="1700" b="1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documenti bancari </a:t>
                      </a:r>
                      <a:r>
                        <a:rPr sz="170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attestanti </a:t>
                      </a: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il </a:t>
                      </a:r>
                      <a:r>
                        <a:rPr sz="1700" b="1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pagamento </a:t>
                      </a: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del</a:t>
                      </a:r>
                      <a:r>
                        <a:rPr sz="1700" spc="1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spc="-5" dirty="0" err="1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trasporto</a:t>
                      </a:r>
                      <a:r>
                        <a:rPr lang="it-IT" sz="170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/spedizione</a:t>
                      </a:r>
                      <a:endParaRPr sz="1700" dirty="0">
                        <a:solidFill>
                          <a:srgbClr val="484848"/>
                        </a:solidFill>
                        <a:latin typeface="Fira Sans" panose="020B0503050000020004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9135">
                <a:tc>
                  <a:txBody>
                    <a:bodyPr/>
                    <a:lstStyle/>
                    <a:p>
                      <a:pPr marL="90805">
                        <a:lnSpc>
                          <a:spcPct val="150000"/>
                        </a:lnSpc>
                        <a:tabLst>
                          <a:tab pos="271145" algn="l"/>
                        </a:tabLst>
                      </a:pP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Arial"/>
                        </a:rPr>
                        <a:t>-	</a:t>
                      </a: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fattura di </a:t>
                      </a:r>
                      <a:r>
                        <a:rPr sz="170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trasporto</a:t>
                      </a:r>
                      <a:r>
                        <a:rPr sz="1700" spc="-2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aereo</a:t>
                      </a:r>
                      <a:endParaRPr sz="1700" dirty="0">
                        <a:solidFill>
                          <a:srgbClr val="484848"/>
                        </a:solidFill>
                        <a:latin typeface="Fira Sans" panose="020B0503050000020004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50000"/>
                        </a:lnSpc>
                        <a:tabLst>
                          <a:tab pos="269240" algn="l"/>
                        </a:tabLst>
                      </a:pP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Arial"/>
                        </a:rPr>
                        <a:t>-	</a:t>
                      </a: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documenti di </a:t>
                      </a:r>
                      <a:r>
                        <a:rPr sz="170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una </a:t>
                      </a:r>
                      <a:r>
                        <a:rPr sz="1700" b="1" spc="-5" dirty="0" err="1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pubblica</a:t>
                      </a:r>
                      <a:r>
                        <a:rPr sz="1700" b="1" spc="-1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b="1" spc="-5" dirty="0" err="1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autorità</a:t>
                      </a:r>
                      <a:r>
                        <a:rPr lang="it-IT" sz="1700" b="1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lang="it-IT" sz="1700" b="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(</a:t>
                      </a:r>
                      <a:r>
                        <a:rPr lang="it-IT" sz="1700" b="0" spc="-5" dirty="0" err="1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es.Notaio</a:t>
                      </a:r>
                      <a:r>
                        <a:rPr lang="it-IT" sz="1700" b="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), che confermano arrivo beni nello Stato di destino</a:t>
                      </a:r>
                      <a:endParaRPr sz="1700" dirty="0">
                        <a:solidFill>
                          <a:srgbClr val="484848"/>
                        </a:solidFill>
                        <a:latin typeface="Fira Sans" panose="020B0503050000020004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34906">
                <a:tc>
                  <a:txBody>
                    <a:bodyPr/>
                    <a:lstStyle/>
                    <a:p>
                      <a:pPr marL="90805">
                        <a:lnSpc>
                          <a:spcPct val="150000"/>
                        </a:lnSpc>
                        <a:tabLst>
                          <a:tab pos="271145" algn="l"/>
                        </a:tabLst>
                      </a:pP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Arial"/>
                        </a:rPr>
                        <a:t>-	</a:t>
                      </a:r>
                      <a:r>
                        <a:rPr sz="1700" b="1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fattura</a:t>
                      </a:r>
                      <a:r>
                        <a:rPr sz="1700" b="1" spc="13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b="1" spc="-5" dirty="0" err="1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emessa</a:t>
                      </a:r>
                      <a:r>
                        <a:rPr sz="1700" b="1" spc="13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b="1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da</a:t>
                      </a:r>
                      <a:r>
                        <a:rPr lang="it-IT" sz="1700" b="1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b="1" spc="-5" dirty="0" err="1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spedizioniere</a:t>
                      </a:r>
                      <a:r>
                        <a:rPr sz="1700" b="1" spc="13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(se</a:t>
                      </a:r>
                      <a:r>
                        <a:rPr sz="1700" spc="13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diverso</a:t>
                      </a:r>
                      <a:r>
                        <a:rPr sz="1700" spc="12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da</a:t>
                      </a:r>
                      <a:r>
                        <a:rPr sz="1700" spc="13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dirty="0" err="1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colui</a:t>
                      </a:r>
                      <a:r>
                        <a:rPr lang="en-US"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dirty="0" err="1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che</a:t>
                      </a: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effettua materialmente </a:t>
                      </a: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il trasporto e firma la</a:t>
                      </a:r>
                      <a:r>
                        <a:rPr sz="1700" spc="-3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C</a:t>
                      </a:r>
                      <a:r>
                        <a:rPr lang="it-IT" sz="170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MR)</a:t>
                      </a:r>
                      <a:endParaRPr sz="1700" dirty="0">
                        <a:solidFill>
                          <a:srgbClr val="484848"/>
                        </a:solidFill>
                        <a:latin typeface="Fira Sans" panose="020B0503050000020004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50000"/>
                        </a:lnSpc>
                        <a:tabLst>
                          <a:tab pos="269240" algn="l"/>
                        </a:tabLst>
                      </a:pP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Arial"/>
                        </a:rPr>
                        <a:t>-	</a:t>
                      </a:r>
                      <a:r>
                        <a:rPr lang="it-IT"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ricevuta rilasciata</a:t>
                      </a: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d</a:t>
                      </a:r>
                      <a:r>
                        <a:rPr lang="it-IT"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a</a:t>
                      </a:r>
                      <a:r>
                        <a:rPr sz="170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un </a:t>
                      </a:r>
                      <a:r>
                        <a:rPr sz="1700" b="1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depositario </a:t>
                      </a:r>
                      <a:r>
                        <a:rPr sz="1700" spc="-5" dirty="0" err="1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dell’altro</a:t>
                      </a:r>
                      <a:r>
                        <a:rPr sz="1700" spc="-30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 </a:t>
                      </a:r>
                      <a:r>
                        <a:rPr sz="1700" spc="-5" dirty="0" err="1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Stato</a:t>
                      </a:r>
                      <a:r>
                        <a:rPr lang="it-IT" sz="1700" spc="-5" dirty="0">
                          <a:solidFill>
                            <a:srgbClr val="484848"/>
                          </a:solidFill>
                          <a:latin typeface="Fira Sans" panose="020B0503050000020004"/>
                          <a:cs typeface="Calibri"/>
                        </a:rPr>
                        <a:t>, che confermi il deposito dei beni</a:t>
                      </a:r>
                      <a:endParaRPr sz="1700" dirty="0">
                        <a:solidFill>
                          <a:srgbClr val="484848"/>
                        </a:solidFill>
                        <a:latin typeface="Fira Sans" panose="020B0503050000020004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120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9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Le operazioni intra-UE e quelle «assimilate»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67544" y="2429025"/>
            <a:ext cx="8352928" cy="1613262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3581B9"/>
              </a:buClr>
              <a:buFont typeface="+mj-lt"/>
              <a:buAutoNum type="arabicPeriod" startAt="2"/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 i beni sono trasportati dall’acquirente o da un terzo per suo conto (EXWorks):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necessario che l’acquirente fornisca al venditore – entro il decimo giorno del mese successivo alla cessione - una </a:t>
            </a:r>
            <a:r>
              <a:rPr lang="it-IT" altLang="ja-JP" sz="17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dichiarazione scritta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di ricezione della merce contenente i seguenti dati (v. slide seguente):</a:t>
            </a:r>
          </a:p>
        </p:txBody>
      </p:sp>
      <p:sp>
        <p:nvSpPr>
          <p:cNvPr id="6" name="Rettangolo 5"/>
          <p:cNvSpPr/>
          <p:nvPr/>
        </p:nvSpPr>
        <p:spPr>
          <a:xfrm>
            <a:off x="647564" y="1528142"/>
            <a:ext cx="7992888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(segue)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Prova della cessione intra-UE 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(dal 2020)</a:t>
            </a:r>
          </a:p>
        </p:txBody>
      </p:sp>
    </p:spTree>
    <p:extLst>
      <p:ext uri="{BB962C8B-B14F-4D97-AF65-F5344CB8AC3E}">
        <p14:creationId xmlns:p14="http://schemas.microsoft.com/office/powerpoint/2010/main" val="291654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10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Le operazioni intra-UE e quelle «assimilate»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67544" y="2429025"/>
            <a:ext cx="8352928" cy="2446824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3581B9"/>
              </a:buClr>
              <a:buFont typeface="Wingdings" panose="05000000000000000000" pitchFamily="2" charset="2"/>
              <a:buChar char="q"/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data di rilascio</a:t>
            </a:r>
          </a:p>
          <a:p>
            <a:pPr marL="285750" indent="-285750" algn="just">
              <a:lnSpc>
                <a:spcPct val="150000"/>
              </a:lnSpc>
              <a:buClr>
                <a:srgbClr val="3581B9"/>
              </a:buClr>
              <a:buFont typeface="Wingdings" panose="05000000000000000000" pitchFamily="2" charset="2"/>
              <a:buChar char="q"/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nome e indirizzo acquirente</a:t>
            </a:r>
          </a:p>
          <a:p>
            <a:pPr marL="285750" indent="-285750" algn="just">
              <a:lnSpc>
                <a:spcPct val="150000"/>
              </a:lnSpc>
              <a:buClr>
                <a:srgbClr val="3581B9"/>
              </a:buClr>
              <a:buFont typeface="Wingdings" panose="05000000000000000000" pitchFamily="2" charset="2"/>
              <a:buChar char="q"/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quantità e natura dei beni</a:t>
            </a:r>
          </a:p>
          <a:p>
            <a:pPr marL="285750" indent="-285750" algn="just">
              <a:lnSpc>
                <a:spcPct val="150000"/>
              </a:lnSpc>
              <a:buClr>
                <a:srgbClr val="3581B9"/>
              </a:buClr>
              <a:buFont typeface="Wingdings" panose="05000000000000000000" pitchFamily="2" charset="2"/>
              <a:buChar char="q"/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data e luogo di arrivo dei beni</a:t>
            </a:r>
          </a:p>
          <a:p>
            <a:pPr marL="285750" indent="-285750" algn="just">
              <a:lnSpc>
                <a:spcPct val="150000"/>
              </a:lnSpc>
              <a:buClr>
                <a:srgbClr val="3581B9"/>
              </a:buClr>
              <a:buFont typeface="Wingdings" panose="05000000000000000000" pitchFamily="2" charset="2"/>
              <a:buChar char="q"/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identificazione della persona che accetta i beni per  conto dell'acquirente ed eventuale numero di identificazione del mezzo di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trasporto.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827584" y="1307568"/>
            <a:ext cx="7992888" cy="828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(Segue) Dati contenuti nella dichiarazione di ricevimento merce rilasciata dell’acquirente entro il 10 del mese successivo alla cessione 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55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11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Le operazioni intra-UE e quelle «assimilate»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827584" y="1579171"/>
            <a:ext cx="7992888" cy="828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(Segue) Dati contenuti nella dichiarazione di ricevimento merce rilasciata dell’acquirente entro il 10 del mese successivo alla cessione 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49" y="2710251"/>
            <a:ext cx="9056951" cy="212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2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12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Le operazioni intra-UE e quelle «assimilate»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737050" y="1076884"/>
            <a:ext cx="7992888" cy="828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(Segue) Dati contenuti nella dichiarazione di ricevimento merce rilasciata dell’acquirente entro il 10 del mese successivo alla cessione 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58" y="1905316"/>
            <a:ext cx="8908654" cy="2395554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58" y="4300870"/>
            <a:ext cx="8987931" cy="208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13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Le operazioni intra-UE e quelle «assimilate»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827584" y="1385173"/>
            <a:ext cx="7992888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Cessioni intra-UE ‘non imponibili’ e assimilate (art. 41, co.1-2, dl 331/93)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377404" y="2800577"/>
            <a:ext cx="3416813" cy="42876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1700" b="1" dirty="0">
                <a:solidFill>
                  <a:srgbClr val="FF0000"/>
                </a:solidFill>
                <a:latin typeface="Fira Sans" panose="020B0503050000020004"/>
                <a:sym typeface="Wingdings" panose="05000000000000000000" pitchFamily="2" charset="2"/>
              </a:rPr>
              <a:t>Cessioni con i cinque presupposti</a:t>
            </a:r>
          </a:p>
        </p:txBody>
      </p:sp>
      <p:sp>
        <p:nvSpPr>
          <p:cNvPr id="9" name="Callout con freccia a destra 8"/>
          <p:cNvSpPr/>
          <p:nvPr/>
        </p:nvSpPr>
        <p:spPr>
          <a:xfrm>
            <a:off x="508413" y="2793986"/>
            <a:ext cx="1761706" cy="435356"/>
          </a:xfrm>
          <a:prstGeom prst="rightArrow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700" b="1" dirty="0" smtClean="0">
                <a:ln w="0"/>
                <a:solidFill>
                  <a:schemeClr val="tx1"/>
                </a:solidFill>
                <a:latin typeface="Fira Sans" panose="020B0503050000020004"/>
              </a:rPr>
              <a:t>41,co.1, a)</a:t>
            </a:r>
            <a:endParaRPr lang="it-IT" sz="1700" b="1" dirty="0">
              <a:ln w="0"/>
              <a:solidFill>
                <a:schemeClr val="tx1"/>
              </a:solidFill>
              <a:latin typeface="Fira Sans" panose="020B0503050000020004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377404" y="3539127"/>
            <a:ext cx="6500780" cy="160726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it-IT" sz="1700" b="1" dirty="0" smtClean="0">
                <a:solidFill>
                  <a:srgbClr val="FF0000"/>
                </a:solidFill>
                <a:latin typeface="Fira Sans" panose="020B0503050000020004"/>
                <a:sym typeface="Wingdings" panose="05000000000000000000" pitchFamily="2" charset="2"/>
              </a:rPr>
              <a:t>Cessioni </a:t>
            </a:r>
            <a:r>
              <a:rPr lang="it-IT" sz="1700" b="1" u="sng" dirty="0" smtClean="0">
                <a:solidFill>
                  <a:srgbClr val="FF0000"/>
                </a:solidFill>
                <a:latin typeface="Fira Sans" panose="020B0503050000020004"/>
                <a:sym typeface="Wingdings" panose="05000000000000000000" pitchFamily="2" charset="2"/>
              </a:rPr>
              <a:t>a privati in base a cataloghi per corrispondenza </a:t>
            </a:r>
            <a:r>
              <a:rPr lang="it-IT" sz="1700" b="1" i="1" u="sng" dirty="0" smtClean="0">
                <a:solidFill>
                  <a:srgbClr val="FF0000"/>
                </a:solidFill>
                <a:latin typeface="Fira Sans" panose="020B0503050000020004"/>
                <a:sym typeface="Wingdings" panose="05000000000000000000" pitchFamily="2" charset="2"/>
              </a:rPr>
              <a:t>(e-commerce indiretto)</a:t>
            </a:r>
            <a:r>
              <a:rPr lang="it-IT" sz="1700" b="1" i="1" dirty="0" smtClean="0">
                <a:solidFill>
                  <a:srgbClr val="FF0000"/>
                </a:solidFill>
                <a:latin typeface="Fira Sans" panose="020B0503050000020004"/>
                <a:sym typeface="Wingdings" panose="05000000000000000000" pitchFamily="2" charset="2"/>
              </a:rPr>
              <a:t>,</a:t>
            </a:r>
            <a:r>
              <a:rPr lang="it-IT" sz="1700" b="1" dirty="0" smtClean="0">
                <a:latin typeface="Fira Sans" panose="020B0503050000020004"/>
                <a:sym typeface="Wingdings" panose="05000000000000000000" pitchFamily="2" charset="2"/>
              </a:rPr>
              <a:t> </a:t>
            </a:r>
            <a:r>
              <a:rPr lang="it-IT" sz="1700" b="1" dirty="0" smtClean="0">
                <a:solidFill>
                  <a:srgbClr val="484848"/>
                </a:solidFill>
                <a:latin typeface="Fira Sans" panose="020B0503050000020004"/>
                <a:sym typeface="Wingdings" panose="05000000000000000000" pitchFamily="2" charset="2"/>
              </a:rPr>
              <a:t>se anno precedente o anno in corso cessioni intra-UE &gt;100.000 (per acquisti, soglia ita 35.000) obbligo identificazione </a:t>
            </a:r>
            <a:endParaRPr lang="it-IT" sz="1700" b="1" dirty="0">
              <a:solidFill>
                <a:srgbClr val="484848"/>
              </a:solidFill>
              <a:latin typeface="Fira Sans" panose="020B0503050000020004"/>
              <a:sym typeface="Wingdings" panose="05000000000000000000" pitchFamily="2" charset="2"/>
            </a:endParaRPr>
          </a:p>
        </p:txBody>
      </p:sp>
      <p:sp>
        <p:nvSpPr>
          <p:cNvPr id="11" name="Callout con freccia a destra 10"/>
          <p:cNvSpPr/>
          <p:nvPr/>
        </p:nvSpPr>
        <p:spPr>
          <a:xfrm>
            <a:off x="434864" y="4137833"/>
            <a:ext cx="1908804" cy="435356"/>
          </a:xfrm>
          <a:prstGeom prst="rightArrow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700" b="1" dirty="0" smtClean="0">
                <a:ln w="0"/>
                <a:solidFill>
                  <a:schemeClr val="tx1"/>
                </a:solidFill>
                <a:latin typeface="Fira Sans" panose="020B0503050000020004"/>
              </a:rPr>
              <a:t>41, co.1, b)</a:t>
            </a:r>
            <a:endParaRPr lang="it-IT" sz="1700" b="1" dirty="0">
              <a:ln w="0"/>
              <a:solidFill>
                <a:schemeClr val="tx1"/>
              </a:solidFill>
              <a:latin typeface="Fira Sans" panose="020B0503050000020004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2377405" y="5461938"/>
            <a:ext cx="6500780" cy="784672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it-IT" sz="1700" b="1" dirty="0" smtClean="0">
                <a:solidFill>
                  <a:srgbClr val="484848"/>
                </a:solidFill>
                <a:latin typeface="Fira Sans" panose="020B0503050000020004"/>
                <a:sym typeface="Wingdings" panose="05000000000000000000" pitchFamily="2" charset="2"/>
              </a:rPr>
              <a:t>Cessioni di beni in altro stato membro da installare/montare da parte del fornitore </a:t>
            </a:r>
            <a:endParaRPr lang="it-IT" sz="1700" b="1" dirty="0">
              <a:solidFill>
                <a:srgbClr val="484848"/>
              </a:solidFill>
              <a:latin typeface="Fira Sans" panose="020B0503050000020004"/>
              <a:sym typeface="Wingdings" panose="05000000000000000000" pitchFamily="2" charset="2"/>
            </a:endParaRPr>
          </a:p>
        </p:txBody>
      </p:sp>
      <p:sp>
        <p:nvSpPr>
          <p:cNvPr id="13" name="Callout con freccia a destra 12"/>
          <p:cNvSpPr/>
          <p:nvPr/>
        </p:nvSpPr>
        <p:spPr>
          <a:xfrm>
            <a:off x="476783" y="5636596"/>
            <a:ext cx="1824965" cy="435356"/>
          </a:xfrm>
          <a:prstGeom prst="rightArrow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700" b="1" dirty="0" smtClean="0">
                <a:ln w="0"/>
                <a:solidFill>
                  <a:schemeClr val="tx1"/>
                </a:solidFill>
                <a:latin typeface="Fira Sans" panose="020B0503050000020004"/>
              </a:rPr>
              <a:t>41, co.1, c)</a:t>
            </a:r>
            <a:endParaRPr lang="it-IT" sz="1700" b="1" dirty="0">
              <a:ln w="0"/>
              <a:solidFill>
                <a:schemeClr val="tx1"/>
              </a:solidFill>
              <a:latin typeface="Fira Sans" panose="020B0503050000020004"/>
            </a:endParaRPr>
          </a:p>
        </p:txBody>
      </p:sp>
      <p:sp>
        <p:nvSpPr>
          <p:cNvPr id="14" name="Callout con freccia a destra 14">
            <a:extLst>
              <a:ext uri="{FF2B5EF4-FFF2-40B4-BE49-F238E27FC236}">
                <a16:creationId xmlns="" xmlns:a16="http://schemas.microsoft.com/office/drawing/2014/main" id="{04AD6514-64BE-4722-B786-A8D0A7D47B06}"/>
              </a:ext>
            </a:extLst>
          </p:cNvPr>
          <p:cNvSpPr/>
          <p:nvPr/>
        </p:nvSpPr>
        <p:spPr>
          <a:xfrm>
            <a:off x="737050" y="2153443"/>
            <a:ext cx="1451530" cy="435356"/>
          </a:xfrm>
          <a:prstGeom prst="rightArrow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700" b="1" dirty="0" smtClean="0">
                <a:ln w="0"/>
                <a:solidFill>
                  <a:srgbClr val="FF0000"/>
                </a:solidFill>
                <a:latin typeface="Fira Sans" panose="020B0503050000020004"/>
              </a:rPr>
              <a:t>41, co.1</a:t>
            </a:r>
            <a:endParaRPr lang="it-IT" sz="1700" b="1" dirty="0">
              <a:ln w="0"/>
              <a:solidFill>
                <a:srgbClr val="FF0000"/>
              </a:solidFill>
              <a:latin typeface="Fira Sans" panose="020B0503050000020004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="" xmlns:a16="http://schemas.microsoft.com/office/drawing/2014/main" id="{6666E37F-A3CB-4023-BC65-8A012DEE9641}"/>
              </a:ext>
            </a:extLst>
          </p:cNvPr>
          <p:cNvSpPr/>
          <p:nvPr/>
        </p:nvSpPr>
        <p:spPr>
          <a:xfrm>
            <a:off x="2377404" y="2134885"/>
            <a:ext cx="2511468" cy="472473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1700" b="1" dirty="0" smtClean="0">
                <a:solidFill>
                  <a:srgbClr val="FF0000"/>
                </a:solidFill>
                <a:latin typeface="Fira Sans" panose="020B0503050000020004"/>
                <a:sym typeface="Wingdings" panose="05000000000000000000" pitchFamily="2" charset="2"/>
              </a:rPr>
              <a:t>Cessioni </a:t>
            </a:r>
            <a:r>
              <a:rPr lang="it-IT" sz="1700" b="1" u="sng" dirty="0" smtClean="0">
                <a:solidFill>
                  <a:srgbClr val="FF0000"/>
                </a:solidFill>
                <a:latin typeface="Fira Sans" panose="020B0503050000020004"/>
                <a:sym typeface="Wingdings" panose="05000000000000000000" pitchFamily="2" charset="2"/>
              </a:rPr>
              <a:t>non imponibili</a:t>
            </a:r>
            <a:r>
              <a:rPr lang="it-IT" sz="1700" b="1" cap="small" dirty="0" smtClean="0">
                <a:solidFill>
                  <a:srgbClr val="FF0000"/>
                </a:solidFill>
                <a:latin typeface="Fira Sans" panose="020B0503050000020004"/>
                <a:sym typeface="Wingdings" panose="05000000000000000000" pitchFamily="2" charset="2"/>
              </a:rPr>
              <a:t>:</a:t>
            </a:r>
            <a:endParaRPr lang="it-IT" sz="1700" b="1" cap="small" dirty="0">
              <a:solidFill>
                <a:srgbClr val="FF0000"/>
              </a:solidFill>
              <a:latin typeface="Fira Sans" panose="020B0503050000020004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2566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14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Le operazioni intra-UE e quelle «assimilate»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827584" y="1590978"/>
            <a:ext cx="7992888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Cessioni intra-UE ‘non imponibili’ e assimilate (art. 41, co.1-2, dl 331/93)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377404" y="3534435"/>
            <a:ext cx="5765110" cy="598706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it-IT" sz="1700" b="1" dirty="0" smtClean="0">
                <a:solidFill>
                  <a:srgbClr val="484848"/>
                </a:solidFill>
                <a:latin typeface="Fira Sans" panose="020B0503050000020004"/>
                <a:sym typeface="Wingdings" panose="05000000000000000000" pitchFamily="2" charset="2"/>
              </a:rPr>
              <a:t>Cessioni mezzi trasporto nuovi, anche se non </a:t>
            </a:r>
            <a:r>
              <a:rPr lang="it-IT" sz="1700" b="1" dirty="0" err="1" smtClean="0">
                <a:solidFill>
                  <a:srgbClr val="484848"/>
                </a:solidFill>
                <a:latin typeface="Fira Sans" panose="020B0503050000020004"/>
                <a:sym typeface="Wingdings" panose="05000000000000000000" pitchFamily="2" charset="2"/>
              </a:rPr>
              <a:t>sogg</a:t>
            </a:r>
            <a:r>
              <a:rPr lang="it-IT" sz="1700" b="1" dirty="0" smtClean="0">
                <a:solidFill>
                  <a:srgbClr val="484848"/>
                </a:solidFill>
                <a:latin typeface="Fira Sans" panose="020B0503050000020004"/>
                <a:sym typeface="Wingdings" panose="05000000000000000000" pitchFamily="2" charset="2"/>
              </a:rPr>
              <a:t>. Passivi </a:t>
            </a:r>
            <a:endParaRPr lang="it-IT" sz="1700" b="1" dirty="0">
              <a:solidFill>
                <a:srgbClr val="484848"/>
              </a:solidFill>
              <a:latin typeface="Fira Sans" panose="020B0503050000020004"/>
              <a:sym typeface="Wingdings" panose="05000000000000000000" pitchFamily="2" charset="2"/>
            </a:endParaRPr>
          </a:p>
        </p:txBody>
      </p:sp>
      <p:sp>
        <p:nvSpPr>
          <p:cNvPr id="11" name="Callout con freccia a destra 10"/>
          <p:cNvSpPr/>
          <p:nvPr/>
        </p:nvSpPr>
        <p:spPr>
          <a:xfrm>
            <a:off x="434863" y="3616110"/>
            <a:ext cx="1908804" cy="435356"/>
          </a:xfrm>
          <a:prstGeom prst="rightArrow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700" b="1" dirty="0" smtClean="0">
                <a:ln w="0"/>
                <a:solidFill>
                  <a:schemeClr val="tx1"/>
                </a:solidFill>
                <a:latin typeface="Fira Sans" panose="020B0503050000020004"/>
              </a:rPr>
              <a:t>41, co.2, b)</a:t>
            </a:r>
            <a:endParaRPr lang="it-IT" sz="1700" b="1" dirty="0">
              <a:ln w="0"/>
              <a:solidFill>
                <a:schemeClr val="tx1"/>
              </a:solidFill>
              <a:latin typeface="Fira Sans" panose="020B0503050000020004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2377404" y="4873954"/>
            <a:ext cx="6500780" cy="784672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it-IT" sz="1700" b="1" dirty="0" smtClean="0">
                <a:solidFill>
                  <a:srgbClr val="484848"/>
                </a:solidFill>
                <a:latin typeface="Fira Sans" panose="020B0503050000020004"/>
                <a:sym typeface="Wingdings" panose="05000000000000000000" pitchFamily="2" charset="2"/>
              </a:rPr>
              <a:t>Invio beni in altro stato membro in base a titolo diverso (tranne se devono essere periziati): tentata vendita</a:t>
            </a:r>
            <a:endParaRPr lang="it-IT" sz="1700" b="1" dirty="0">
              <a:solidFill>
                <a:srgbClr val="484848"/>
              </a:solidFill>
              <a:latin typeface="Fira Sans" panose="020B0503050000020004"/>
              <a:sym typeface="Wingdings" panose="05000000000000000000" pitchFamily="2" charset="2"/>
            </a:endParaRPr>
          </a:p>
        </p:txBody>
      </p:sp>
      <p:sp>
        <p:nvSpPr>
          <p:cNvPr id="13" name="Callout con freccia a destra 12"/>
          <p:cNvSpPr/>
          <p:nvPr/>
        </p:nvSpPr>
        <p:spPr>
          <a:xfrm>
            <a:off x="467544" y="5048612"/>
            <a:ext cx="1824965" cy="435356"/>
          </a:xfrm>
          <a:prstGeom prst="rightArrow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700" b="1" dirty="0" smtClean="0">
                <a:ln w="0"/>
                <a:solidFill>
                  <a:schemeClr val="tx1"/>
                </a:solidFill>
                <a:latin typeface="Fira Sans" panose="020B0503050000020004"/>
              </a:rPr>
              <a:t>41, co.1, c)</a:t>
            </a:r>
            <a:endParaRPr lang="it-IT" sz="1700" b="1" dirty="0">
              <a:ln w="0"/>
              <a:solidFill>
                <a:schemeClr val="tx1"/>
              </a:solidFill>
              <a:latin typeface="Fira Sans" panose="020B0503050000020004"/>
            </a:endParaRPr>
          </a:p>
        </p:txBody>
      </p:sp>
      <p:sp>
        <p:nvSpPr>
          <p:cNvPr id="14" name="Callout con freccia a destra 14">
            <a:extLst>
              <a:ext uri="{FF2B5EF4-FFF2-40B4-BE49-F238E27FC236}">
                <a16:creationId xmlns="" xmlns:a16="http://schemas.microsoft.com/office/drawing/2014/main" id="{04AD6514-64BE-4722-B786-A8D0A7D47B06}"/>
              </a:ext>
            </a:extLst>
          </p:cNvPr>
          <p:cNvSpPr/>
          <p:nvPr/>
        </p:nvSpPr>
        <p:spPr>
          <a:xfrm>
            <a:off x="827584" y="2600993"/>
            <a:ext cx="1451530" cy="435356"/>
          </a:xfrm>
          <a:prstGeom prst="rightArrow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700" b="1" dirty="0" smtClean="0">
                <a:ln w="0"/>
                <a:solidFill>
                  <a:srgbClr val="FF0000"/>
                </a:solidFill>
                <a:latin typeface="Fira Sans" panose="020B0503050000020004"/>
              </a:rPr>
              <a:t>41, co.2</a:t>
            </a:r>
            <a:endParaRPr lang="it-IT" sz="1700" b="1" dirty="0">
              <a:ln w="0"/>
              <a:solidFill>
                <a:srgbClr val="FF0000"/>
              </a:solidFill>
              <a:latin typeface="Fira Sans" panose="020B0503050000020004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="" xmlns:a16="http://schemas.microsoft.com/office/drawing/2014/main" id="{6666E37F-A3CB-4023-BC65-8A012DEE9641}"/>
              </a:ext>
            </a:extLst>
          </p:cNvPr>
          <p:cNvSpPr/>
          <p:nvPr/>
        </p:nvSpPr>
        <p:spPr>
          <a:xfrm>
            <a:off x="2377404" y="2558584"/>
            <a:ext cx="4836196" cy="472473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1700" b="1" dirty="0">
                <a:solidFill>
                  <a:srgbClr val="FF0000"/>
                </a:solidFill>
                <a:latin typeface="Fira Sans" panose="020B0503050000020004"/>
                <a:sym typeface="Wingdings" panose="05000000000000000000" pitchFamily="2" charset="2"/>
              </a:rPr>
              <a:t>Cessioni beni ‘assimilate’ a cessioni co.1, </a:t>
            </a:r>
            <a:r>
              <a:rPr lang="it-IT" sz="1700" b="1" dirty="0" err="1">
                <a:solidFill>
                  <a:srgbClr val="FF0000"/>
                </a:solidFill>
                <a:latin typeface="Fira Sans" panose="020B0503050000020004"/>
                <a:sym typeface="Wingdings" panose="05000000000000000000" pitchFamily="2" charset="2"/>
              </a:rPr>
              <a:t>lett.A</a:t>
            </a:r>
            <a:r>
              <a:rPr lang="it-IT" sz="1700" b="1" dirty="0" smtClean="0">
                <a:solidFill>
                  <a:srgbClr val="FF0000"/>
                </a:solidFill>
                <a:latin typeface="Fira Sans" panose="020B0503050000020004"/>
                <a:sym typeface="Wingdings" panose="05000000000000000000" pitchFamily="2" charset="2"/>
              </a:rPr>
              <a:t>):</a:t>
            </a:r>
            <a:endParaRPr lang="it-IT" sz="1700" b="1" dirty="0">
              <a:solidFill>
                <a:srgbClr val="FF0000"/>
              </a:solidFill>
              <a:latin typeface="Fira Sans" panose="020B0503050000020004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4384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15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Le operazioni intra-UE e quelle «assimilate»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647564" y="1437850"/>
            <a:ext cx="7992888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(segue)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Assistere il proprio cliente impresa A vendere sui mercati esteri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467544" y="2587986"/>
            <a:ext cx="8352928" cy="1269578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IPOTESI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N.3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Vende beni (mobili e materiali) in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UE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B2C in base a cataloghi per corrispondenza (vendite ‘a distanza’ o e-commerce indiretto)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50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Personalizzato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5078</TotalTime>
  <Words>1031</Words>
  <Application>Microsoft Office PowerPoint</Application>
  <PresentationFormat>Presentazione su schermo (4:3)</PresentationFormat>
  <Paragraphs>111</Paragraphs>
  <Slides>15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2" baseType="lpstr">
      <vt:lpstr>Arial</vt:lpstr>
      <vt:lpstr>Calibri</vt:lpstr>
      <vt:lpstr>Fira Sans</vt:lpstr>
      <vt:lpstr>Times New Roman</vt:lpstr>
      <vt:lpstr>Verdana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utente</cp:lastModifiedBy>
  <cp:revision>454</cp:revision>
  <cp:lastPrinted>2020-01-24T17:09:16Z</cp:lastPrinted>
  <dcterms:created xsi:type="dcterms:W3CDTF">2018-10-23T07:55:07Z</dcterms:created>
  <dcterms:modified xsi:type="dcterms:W3CDTF">2020-07-06T10:38:04Z</dcterms:modified>
</cp:coreProperties>
</file>