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1154" r:id="rId2"/>
    <p:sldId id="1678" r:id="rId3"/>
    <p:sldId id="1679" r:id="rId4"/>
    <p:sldId id="1680" r:id="rId5"/>
    <p:sldId id="1681" r:id="rId6"/>
    <p:sldId id="1682" r:id="rId7"/>
    <p:sldId id="1683" r:id="rId8"/>
    <p:sldId id="1684" r:id="rId9"/>
    <p:sldId id="1685" r:id="rId10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48"/>
    <a:srgbClr val="3581B9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0" autoAdjust="0"/>
  </p:normalViewPr>
  <p:slideViewPr>
    <p:cSldViewPr snapToGrid="0">
      <p:cViewPr varScale="1">
        <p:scale>
          <a:sx n="66" d="100"/>
          <a:sy n="66" d="100"/>
        </p:scale>
        <p:origin x="48" y="8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3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7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551B7895-D8AE-495B-B544-A4B797813B8B}" type="datetimeFigureOut">
              <a:rPr lang="it-IT" smtClean="0"/>
              <a:t>01/07/2020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530BCB77-F678-409D-8C27-B0184BB126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069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77B07790-3295-4E07-BFA1-95C6C842E588}" type="datetimeFigureOut">
              <a:rPr lang="it-IT" smtClean="0"/>
              <a:t>01/07/2020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29" tIns="47712" rIns="95429" bIns="4771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1" y="4925411"/>
            <a:ext cx="5679440" cy="4029879"/>
          </a:xfrm>
          <a:prstGeom prst="rect">
            <a:avLst/>
          </a:prstGeom>
        </p:spPr>
        <p:txBody>
          <a:bodyPr vert="horz" lIns="95429" tIns="47712" rIns="95429" bIns="47712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B06E17DD-F3FD-464D-AB02-BF2765642D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8771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99855-B267-432D-B125-618EF4D04017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6037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0" y="6296479"/>
            <a:ext cx="6300000" cy="10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Rettangolo 7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80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6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362471"/>
          </a:xfrm>
          <a:prstGeom prst="rect">
            <a:avLst/>
          </a:prstGeom>
        </p:spPr>
        <p:txBody>
          <a:bodyPr/>
          <a:lstStyle>
            <a:lvl1pPr algn="ctr">
              <a:defRPr sz="2400" b="1" u="none">
                <a:solidFill>
                  <a:srgbClr val="3581B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8898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ctrTitle"/>
          </p:nvPr>
        </p:nvSpPr>
        <p:spPr>
          <a:xfrm>
            <a:off x="467544" y="690265"/>
            <a:ext cx="8352928" cy="362471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8" name="Sottotitolo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208912" cy="43924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7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6" name="Rettangolo 5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32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4338" cy="6858000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86600" y="61656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196362"/>
            <a:ext cx="1195752" cy="1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3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12" r:id="rId3"/>
    <p:sldLayoutId id="214748373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 bwMode="auto">
          <a:xfrm>
            <a:off x="0" y="2780928"/>
            <a:ext cx="9108504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LA VENDITA DI BENI E SERVIZI ALL’ETSERO B2B E B2C</a:t>
            </a:r>
            <a:endParaRPr lang="it-IT" altLang="it-IT" sz="2400" b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614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2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353763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Cessione di beni a privati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B2C)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 base a cataloghi per corrispondenza (vendite ‘a distanza’ o e-commerce indiretto)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67544" y="2587986"/>
            <a:ext cx="8352928" cy="323165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Le vendite ‘a distanza’ sono caratterizzate dalla circostanza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Arial" panose="020B0604020202020204" pitchFamily="34" charset="0"/>
              <a:buChar char="•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che l’acquisto è perfezionato da un soggetto privato (Consumer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Arial" panose="020B0604020202020204" pitchFamily="34" charset="0"/>
              <a:buChar char="•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che il trasporto della merce venduta è effettuato direttamente a cura del fornitore o per suo conto (ne consegue che la cessione è da intendersi ‘non imponibile’ anche se avviene nello stesso punto di vendita del soggetto fornitore, qualora il trasporto a destino sia effettuato dal fornitore o per suo conto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RAE 39/2005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Pertanto, se la spedizione (o il trasporto) è curato dal cessionario non residente, l’operazione resta soggetta ad IVA in Italia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3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353763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Cessione di beni a privati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B2C)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 base a cataloghi per corrispondenza (vendite ‘a distanza’ o e-commerce indiretto)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67544" y="2587986"/>
            <a:ext cx="8352928" cy="2054409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Corte </a:t>
            </a:r>
            <a:r>
              <a:rPr lang="it-IT" altLang="ja-JP" sz="1700" b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 giustizia 18/6/2020 n.C-276/18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 il trasporto dei beni può considerarsi effettuato dal fornitore o per suo conto qualora il ruolo di quest’ultimo sia preponderante quanto </a:t>
            </a:r>
            <a:r>
              <a:rPr lang="it-IT" altLang="ja-JP" sz="1700" b="1" u="sng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all’iniziativa e all’organizzazione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 delle fasi essenziali del trasporto medesimo, circostanza che deve essere valutata alla luce della realtà economica dell’operazione.</a:t>
            </a:r>
          </a:p>
        </p:txBody>
      </p:sp>
    </p:spTree>
    <p:extLst>
      <p:ext uri="{BB962C8B-B14F-4D97-AF65-F5344CB8AC3E}">
        <p14:creationId xmlns:p14="http://schemas.microsoft.com/office/powerpoint/2010/main" val="304222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4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067565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Cessione di beni a privati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B2C)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 base a cataloghi per corrispondenza (vendite ‘a distanza’ o e-commerce indiretto)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67544" y="1944728"/>
            <a:ext cx="8352928" cy="480131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Le vendite ‘a distanza’ sono equiparate alle vendite ‘per corrispondenza’ e pertanto – se il venditore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è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un commerciante al minuto - non sono soggette (RAE 274/2009): </a:t>
            </a: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Ø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né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all’obbligo di emissione fattura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(elettronica o meno), salvo che il Cliente  la richieda non oltre il momento impositivo (art.22, co.1, n.1,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633/72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3581B9"/>
              </a:buClr>
              <a:buFont typeface="Wingdings" panose="05000000000000000000" pitchFamily="2" charset="2"/>
              <a:buChar char="Ø"/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né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all’obbligo di certificazione dei corrispettivi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mediante rilascio di scontrino/ricevuta o documento commerciale), poiché opera l’esonero di cui art.2, co.1, lett. </a:t>
            </a:r>
            <a:r>
              <a:rPr lang="it-IT" altLang="ja-JP" sz="17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oo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),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696/96   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 corrispettivi giornalieri delle vendite (comprensivi dell’Iva) vanno annotati nel registro corrispettivi entro il giorno non festivo successivo e con rifermento al giorno di effettuazione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!! Nel caso in cui il venditore non sia un commerciante al minuto, sarà tenuto all’obbligo di emissione fattura</a:t>
            </a:r>
          </a:p>
        </p:txBody>
      </p:sp>
    </p:spTree>
    <p:extLst>
      <p:ext uri="{BB962C8B-B14F-4D97-AF65-F5344CB8AC3E}">
        <p14:creationId xmlns:p14="http://schemas.microsoft.com/office/powerpoint/2010/main" val="3458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5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285416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Cessione di beni a privati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B2C)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 catalogo per corrispondenza (vendita a distanza o e-commerce indiretto)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582058" y="2371111"/>
            <a:ext cx="7238414" cy="401648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a privati UE su catalogo per corrispondenza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anno precedente o anno in corso cessioni ‘oltre soglia’&gt;€100.000 (o diversa soglia del Paese UE):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obbligo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identificazione nel Paese UE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emissione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fattura non imponibile al proprio R.F.  con inserimento operazione nel </a:t>
            </a:r>
            <a:r>
              <a:rPr lang="it-IT" altLang="ja-JP" sz="17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mod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Intrastat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successiva cessione tra R.F. e privato UE considerata una operazione ‘interna’ nel Paese UE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è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anche possibile emettere unico documento intestato al cessionario, contenente tutte le indicazioni dettate dalle normative di entrambi Paesi</a:t>
            </a:r>
          </a:p>
        </p:txBody>
      </p:sp>
      <p:sp>
        <p:nvSpPr>
          <p:cNvPr id="6" name="Rettangolo 5"/>
          <p:cNvSpPr/>
          <p:nvPr/>
        </p:nvSpPr>
        <p:spPr>
          <a:xfrm>
            <a:off x="249830" y="3744564"/>
            <a:ext cx="1361256" cy="126957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 smtClean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Art.41 co.1</a:t>
            </a:r>
            <a:r>
              <a:rPr lang="it-IT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, </a:t>
            </a:r>
            <a:r>
              <a:rPr lang="it-IT" altLang="ja-JP" sz="1700" b="1" dirty="0" err="1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lett.b</a:t>
            </a:r>
            <a:endParaRPr lang="it-IT" altLang="ja-JP" sz="1700" b="1" dirty="0">
              <a:solidFill>
                <a:srgbClr val="FEFEFE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6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695926"/>
            <a:ext cx="799288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Cessione di beni a privati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B2C)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 catalogo per corrispondenza (vendita a distanza o e-commerce indiretto)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930399" y="2913567"/>
            <a:ext cx="6527215" cy="166199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Cessioni da Paesi UE a privati italiani in base a cataloghi per corrispondenza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anno precedente (o in corso) cessioni &gt;€35.000 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obbligo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identificazione in Italia </a:t>
            </a:r>
          </a:p>
        </p:txBody>
      </p:sp>
      <p:sp>
        <p:nvSpPr>
          <p:cNvPr id="6" name="Rettangolo 5"/>
          <p:cNvSpPr/>
          <p:nvPr/>
        </p:nvSpPr>
        <p:spPr>
          <a:xfrm>
            <a:off x="743315" y="3109774"/>
            <a:ext cx="1187084" cy="126957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Acquisti</a:t>
            </a: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Art.38</a:t>
            </a: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FEFEF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co.3-4</a:t>
            </a:r>
          </a:p>
        </p:txBody>
      </p:sp>
    </p:spTree>
    <p:extLst>
      <p:ext uri="{BB962C8B-B14F-4D97-AF65-F5344CB8AC3E}">
        <p14:creationId xmlns:p14="http://schemas.microsoft.com/office/powerpoint/2010/main" val="39962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7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359090"/>
              </p:ext>
            </p:extLst>
          </p:nvPr>
        </p:nvGraphicFramePr>
        <p:xfrm>
          <a:off x="287524" y="1346201"/>
          <a:ext cx="8712968" cy="518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0998">
                  <a:extLst>
                    <a:ext uri="{9D8B030D-6E8A-4147-A177-3AD203B41FA5}">
                      <a16:colId xmlns="" xmlns:a16="http://schemas.microsoft.com/office/drawing/2014/main" val="2186914468"/>
                    </a:ext>
                  </a:extLst>
                </a:gridCol>
                <a:gridCol w="1867474">
                  <a:extLst>
                    <a:ext uri="{9D8B030D-6E8A-4147-A177-3AD203B41FA5}">
                      <a16:colId xmlns="" xmlns:a16="http://schemas.microsoft.com/office/drawing/2014/main" val="34091830"/>
                    </a:ext>
                  </a:extLst>
                </a:gridCol>
                <a:gridCol w="2150332">
                  <a:extLst>
                    <a:ext uri="{9D8B030D-6E8A-4147-A177-3AD203B41FA5}">
                      <a16:colId xmlns="" xmlns:a16="http://schemas.microsoft.com/office/drawing/2014/main" val="2151554929"/>
                    </a:ext>
                  </a:extLst>
                </a:gridCol>
                <a:gridCol w="2734164">
                  <a:extLst>
                    <a:ext uri="{9D8B030D-6E8A-4147-A177-3AD203B41FA5}">
                      <a16:colId xmlns="" xmlns:a16="http://schemas.microsoft.com/office/drawing/2014/main" val="3596336951"/>
                    </a:ext>
                  </a:extLst>
                </a:gridCol>
              </a:tblGrid>
              <a:tr h="367580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EFEFE"/>
                          </a:solidFill>
                          <a:latin typeface="Fira Sans" panose="020B0503050000020004"/>
                        </a:rPr>
                        <a:t>Paese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i="0" u="none" dirty="0">
                          <a:solidFill>
                            <a:srgbClr val="FEFEFE"/>
                          </a:solidFill>
                          <a:latin typeface="Fira Sans" panose="020B0503050000020004"/>
                        </a:rPr>
                        <a:t>Soglia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EFEFE"/>
                          </a:solidFill>
                          <a:latin typeface="Fira Sans" panose="020B0503050000020004"/>
                        </a:rPr>
                        <a:t>Paese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EFEFE"/>
                          </a:solidFill>
                          <a:latin typeface="Fira Sans" panose="020B0503050000020004"/>
                        </a:rPr>
                        <a:t>Soglia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2983268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Belgio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Austria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91952089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Danimarca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280.000 DKK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Finlandia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17179102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Francia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€ 100.000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Rep. Ceca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1.140.000 CZK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15759708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Germania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€ 100.000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Estonia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76144260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Gran Bretagna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70.000 £</a:t>
                      </a:r>
                      <a:r>
                        <a:rPr lang="it-IT" sz="1600" b="0" i="0" baseline="3000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56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Fira Sans" panose="020B05030500000200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Cipro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1948413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Grecia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Fira Sans" panose="020B05030500000200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Lettonia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33647136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Irlanda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Fira Sans" panose="020B05030500000200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Lituania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125.000 LTL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09599857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Lussemburgo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€ 100.000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Ungheria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64058424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Portogallo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Fira Sans" panose="020B05030500000200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Malta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88143962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Spagna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Fira Sans" panose="020B05030500000200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Polonia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160.000 PLN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20996612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Italia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Fira Sans" panose="020B05030500000200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Slovenia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313502501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Olanda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€ 100.000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Slovacchia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€ 35.000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25545688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Svezia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320.000 SEK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Bulgaria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70.000</a:t>
                      </a:r>
                      <a:r>
                        <a:rPr lang="it-IT" sz="1600" b="0" baseline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 BGN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Fira Sans" panose="020B05030500000200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26911937"/>
                  </a:ext>
                </a:extLst>
              </a:tr>
              <a:tr h="344071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Romania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118.000 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Croazia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Fira Sans" panose="020B0503050000020004"/>
                        </a:rPr>
                        <a:t>270.000 HRK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51160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72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8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365944" y="1037249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Aliquote ordinarie Stati membri</a:t>
            </a:r>
          </a:p>
        </p:txBody>
      </p:sp>
      <p:sp>
        <p:nvSpPr>
          <p:cNvPr id="9" name="Rettangolo 8"/>
          <p:cNvSpPr/>
          <p:nvPr/>
        </p:nvSpPr>
        <p:spPr>
          <a:xfrm>
            <a:off x="1548160" y="1487780"/>
            <a:ext cx="5831656" cy="521713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AUSTRIA 20%			LETTONIA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BELGIO 21%			LITUANIA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BULGARIA 20%			LUSSEMBURGO 17%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CIPRO 19%			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MALTA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18%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CROAZIA 25%			OLANDA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DANIMARCA 25%			POLONIA 23%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ESTONIA 20%			PORTOGALLO 23%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FINLANDIA 24%			REP. CECA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FRANCIA 20%			ROMANIA 19%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GERMANIA 19%			SLOVACCHIA 20%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GRAN BRETAGNA 20%		SLOVENIA 22%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GRECIA 23%			SPAGNA 21%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IRLANDA 23%			SVEZIA 25%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ITALIA 22%			</a:t>
            </a:r>
            <a:r>
              <a:rPr lang="it-IT" altLang="ja-JP" sz="16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UNGHERIA </a:t>
            </a:r>
            <a:r>
              <a:rPr lang="it-IT" altLang="ja-JP" sz="16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27%</a:t>
            </a:r>
          </a:p>
        </p:txBody>
      </p:sp>
    </p:spTree>
    <p:extLst>
      <p:ext uri="{BB962C8B-B14F-4D97-AF65-F5344CB8AC3E}">
        <p14:creationId xmlns:p14="http://schemas.microsoft.com/office/powerpoint/2010/main" val="316826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9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base Iva e definizione di soggetto passivo ‘stabilito’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531902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Assistere il proprio cliente impresa A vendere sui mercati esteri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78079" y="2594062"/>
            <a:ext cx="8062373" cy="244682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IPOTESI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N.4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Vende servizi (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UE e EXTRA-UE)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B2B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Doppia regola generale ‘servizi generici’ 7-ter Con deroghe specifiche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7-quater e ss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Obbligo fattura ‘F.C.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IVA’ ex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21,co.6-bis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acquista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reverse charge esterno ex 17,co.2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5075</TotalTime>
  <Words>790</Words>
  <Application>Microsoft Office PowerPoint</Application>
  <PresentationFormat>Presentazione su schermo (4:3)</PresentationFormat>
  <Paragraphs>128</Paragraphs>
  <Slides>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Fira Sans</vt:lpstr>
      <vt:lpstr>Verdana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451</cp:revision>
  <cp:lastPrinted>2020-01-24T17:09:16Z</cp:lastPrinted>
  <dcterms:created xsi:type="dcterms:W3CDTF">2018-10-23T07:55:07Z</dcterms:created>
  <dcterms:modified xsi:type="dcterms:W3CDTF">2020-07-01T15:26:39Z</dcterms:modified>
</cp:coreProperties>
</file>