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handoutMasterIdLst>
    <p:handoutMasterId r:id="rId24"/>
  </p:handoutMasterIdLst>
  <p:sldIdLst>
    <p:sldId id="634" r:id="rId2"/>
    <p:sldId id="1025" r:id="rId3"/>
    <p:sldId id="1022" r:id="rId4"/>
    <p:sldId id="1030" r:id="rId5"/>
    <p:sldId id="1028" r:id="rId6"/>
    <p:sldId id="1029" r:id="rId7"/>
    <p:sldId id="1027" r:id="rId8"/>
    <p:sldId id="1031" r:id="rId9"/>
    <p:sldId id="1032" r:id="rId10"/>
    <p:sldId id="1033" r:id="rId11"/>
    <p:sldId id="1034" r:id="rId12"/>
    <p:sldId id="1035" r:id="rId13"/>
    <p:sldId id="1036" r:id="rId14"/>
    <p:sldId id="1038" r:id="rId15"/>
    <p:sldId id="1037" r:id="rId16"/>
    <p:sldId id="1039" r:id="rId17"/>
    <p:sldId id="1040" r:id="rId18"/>
    <p:sldId id="1041" r:id="rId19"/>
    <p:sldId id="1042" r:id="rId20"/>
    <p:sldId id="1043" r:id="rId21"/>
    <p:sldId id="954" r:id="rId22"/>
  </p:sldIdLst>
  <p:sldSz cx="9144000" cy="6858000" type="screen4x3"/>
  <p:notesSz cx="7099300" cy="10234613"/>
  <p:defaultTextStyle>
    <a:defPPr>
      <a:defRPr lang="it-IT"/>
    </a:defPPr>
    <a:lvl1pPr algn="ctr" rtl="0" fontAlgn="base">
      <a:spcBef>
        <a:spcPct val="0"/>
      </a:spcBef>
      <a:spcAft>
        <a:spcPct val="0"/>
      </a:spcAft>
      <a:defRPr sz="2000" kern="1200">
        <a:solidFill>
          <a:schemeClr val="tx1"/>
        </a:solidFill>
        <a:latin typeface="Arial" charset="0"/>
        <a:ea typeface="MS PGothic" pitchFamily="34" charset="-128"/>
        <a:cs typeface="+mn-cs"/>
      </a:defRPr>
    </a:lvl1pPr>
    <a:lvl2pPr marL="457200" algn="ctr" rtl="0" fontAlgn="base">
      <a:spcBef>
        <a:spcPct val="0"/>
      </a:spcBef>
      <a:spcAft>
        <a:spcPct val="0"/>
      </a:spcAft>
      <a:defRPr sz="2000" kern="1200">
        <a:solidFill>
          <a:schemeClr val="tx1"/>
        </a:solidFill>
        <a:latin typeface="Arial" charset="0"/>
        <a:ea typeface="MS PGothic" pitchFamily="34" charset="-128"/>
        <a:cs typeface="+mn-cs"/>
      </a:defRPr>
    </a:lvl2pPr>
    <a:lvl3pPr marL="914400" algn="ctr" rtl="0" fontAlgn="base">
      <a:spcBef>
        <a:spcPct val="0"/>
      </a:spcBef>
      <a:spcAft>
        <a:spcPct val="0"/>
      </a:spcAft>
      <a:defRPr sz="2000" kern="1200">
        <a:solidFill>
          <a:schemeClr val="tx1"/>
        </a:solidFill>
        <a:latin typeface="Arial" charset="0"/>
        <a:ea typeface="MS PGothic" pitchFamily="34" charset="-128"/>
        <a:cs typeface="+mn-cs"/>
      </a:defRPr>
    </a:lvl3pPr>
    <a:lvl4pPr marL="1371600" algn="ctr" rtl="0" fontAlgn="base">
      <a:spcBef>
        <a:spcPct val="0"/>
      </a:spcBef>
      <a:spcAft>
        <a:spcPct val="0"/>
      </a:spcAft>
      <a:defRPr sz="2000" kern="1200">
        <a:solidFill>
          <a:schemeClr val="tx1"/>
        </a:solidFill>
        <a:latin typeface="Arial" charset="0"/>
        <a:ea typeface="MS PGothic" pitchFamily="34" charset="-128"/>
        <a:cs typeface="+mn-cs"/>
      </a:defRPr>
    </a:lvl4pPr>
    <a:lvl5pPr marL="1828800" algn="ctr" rtl="0" fontAlgn="base">
      <a:spcBef>
        <a:spcPct val="0"/>
      </a:spcBef>
      <a:spcAft>
        <a:spcPct val="0"/>
      </a:spcAft>
      <a:defRPr sz="2000" kern="1200">
        <a:solidFill>
          <a:schemeClr val="tx1"/>
        </a:solidFill>
        <a:latin typeface="Arial" charset="0"/>
        <a:ea typeface="MS PGothic" pitchFamily="34" charset="-128"/>
        <a:cs typeface="+mn-cs"/>
      </a:defRPr>
    </a:lvl5pPr>
    <a:lvl6pPr marL="2286000" algn="l" defTabSz="914400" rtl="0" eaLnBrk="1" latinLnBrk="0" hangingPunct="1">
      <a:defRPr sz="2000" kern="1200">
        <a:solidFill>
          <a:schemeClr val="tx1"/>
        </a:solidFill>
        <a:latin typeface="Arial" charset="0"/>
        <a:ea typeface="MS PGothic" pitchFamily="34" charset="-128"/>
        <a:cs typeface="+mn-cs"/>
      </a:defRPr>
    </a:lvl6pPr>
    <a:lvl7pPr marL="2743200" algn="l" defTabSz="914400" rtl="0" eaLnBrk="1" latinLnBrk="0" hangingPunct="1">
      <a:defRPr sz="2000" kern="1200">
        <a:solidFill>
          <a:schemeClr val="tx1"/>
        </a:solidFill>
        <a:latin typeface="Arial" charset="0"/>
        <a:ea typeface="MS PGothic" pitchFamily="34" charset="-128"/>
        <a:cs typeface="+mn-cs"/>
      </a:defRPr>
    </a:lvl7pPr>
    <a:lvl8pPr marL="3200400" algn="l" defTabSz="914400" rtl="0" eaLnBrk="1" latinLnBrk="0" hangingPunct="1">
      <a:defRPr sz="2000" kern="1200">
        <a:solidFill>
          <a:schemeClr val="tx1"/>
        </a:solidFill>
        <a:latin typeface="Arial" charset="0"/>
        <a:ea typeface="MS PGothic" pitchFamily="34" charset="-128"/>
        <a:cs typeface="+mn-cs"/>
      </a:defRPr>
    </a:lvl8pPr>
    <a:lvl9pPr marL="3657600" algn="l" defTabSz="914400" rtl="0" eaLnBrk="1" latinLnBrk="0" hangingPunct="1">
      <a:defRPr sz="2000" kern="1200">
        <a:solidFill>
          <a:schemeClr val="tx1"/>
        </a:solidFill>
        <a:latin typeface="Arial"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336699"/>
    <a:srgbClr val="FF0000"/>
    <a:srgbClr val="0099CC"/>
    <a:srgbClr val="F8F8F8"/>
    <a:srgbClr val="EAEAEA"/>
    <a:srgbClr val="006600"/>
    <a:srgbClr val="77A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autoAdjust="0"/>
    <p:restoredTop sz="92547" autoAdjust="0"/>
  </p:normalViewPr>
  <p:slideViewPr>
    <p:cSldViewPr>
      <p:cViewPr>
        <p:scale>
          <a:sx n="105" d="100"/>
          <a:sy n="105" d="100"/>
        </p:scale>
        <p:origin x="235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3009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7346" name="Rectangle 2"/>
          <p:cNvSpPr>
            <a:spLocks noGrp="1" noChangeArrowheads="1"/>
          </p:cNvSpPr>
          <p:nvPr>
            <p:ph type="hdr" sz="quarter"/>
          </p:nvPr>
        </p:nvSpPr>
        <p:spPr bwMode="auto">
          <a:xfrm>
            <a:off x="1" y="3"/>
            <a:ext cx="3077137" cy="511731"/>
          </a:xfrm>
          <a:prstGeom prst="rect">
            <a:avLst/>
          </a:prstGeom>
          <a:noFill/>
          <a:ln w="9525">
            <a:noFill/>
            <a:miter lim="800000"/>
            <a:headEnd/>
            <a:tailEnd/>
          </a:ln>
          <a:effectLst/>
        </p:spPr>
        <p:txBody>
          <a:bodyPr vert="horz" wrap="square" lIns="91148" tIns="45574" rIns="91148" bIns="45574" numCol="1" anchor="t" anchorCtr="0" compatLnSpc="1">
            <a:prstTxWarp prst="textNoShape">
              <a:avLst/>
            </a:prstTxWarp>
          </a:bodyPr>
          <a:lstStyle>
            <a:lvl1pPr algn="l" defTabSz="911488" eaLnBrk="0" hangingPunct="0">
              <a:defRPr sz="1200"/>
            </a:lvl1pPr>
          </a:lstStyle>
          <a:p>
            <a:endParaRPr lang="it-IT"/>
          </a:p>
        </p:txBody>
      </p:sp>
      <p:sp>
        <p:nvSpPr>
          <p:cNvPr id="697347" name="Rectangle 3"/>
          <p:cNvSpPr>
            <a:spLocks noGrp="1" noChangeArrowheads="1"/>
          </p:cNvSpPr>
          <p:nvPr>
            <p:ph type="dt" sz="quarter" idx="1"/>
          </p:nvPr>
        </p:nvSpPr>
        <p:spPr bwMode="auto">
          <a:xfrm>
            <a:off x="4020507" y="3"/>
            <a:ext cx="3077137" cy="511731"/>
          </a:xfrm>
          <a:prstGeom prst="rect">
            <a:avLst/>
          </a:prstGeom>
          <a:noFill/>
          <a:ln w="9525">
            <a:noFill/>
            <a:miter lim="800000"/>
            <a:headEnd/>
            <a:tailEnd/>
          </a:ln>
          <a:effectLst/>
        </p:spPr>
        <p:txBody>
          <a:bodyPr vert="horz" wrap="square" lIns="91148" tIns="45574" rIns="91148" bIns="45574" numCol="1" anchor="t" anchorCtr="0" compatLnSpc="1">
            <a:prstTxWarp prst="textNoShape">
              <a:avLst/>
            </a:prstTxWarp>
          </a:bodyPr>
          <a:lstStyle>
            <a:lvl1pPr algn="r" defTabSz="911488" eaLnBrk="0" hangingPunct="0">
              <a:defRPr sz="1200"/>
            </a:lvl1pPr>
          </a:lstStyle>
          <a:p>
            <a:fld id="{6B4622BC-698B-4B8B-8E2D-C618648C5FB1}" type="datetimeFigureOut">
              <a:rPr lang="it-IT"/>
              <a:pPr/>
              <a:t>13/05/2020</a:t>
            </a:fld>
            <a:endParaRPr lang="it-IT"/>
          </a:p>
        </p:txBody>
      </p:sp>
      <p:sp>
        <p:nvSpPr>
          <p:cNvPr id="697348" name="Rectangle 4"/>
          <p:cNvSpPr>
            <a:spLocks noGrp="1" noChangeArrowheads="1"/>
          </p:cNvSpPr>
          <p:nvPr>
            <p:ph type="ftr" sz="quarter" idx="2"/>
          </p:nvPr>
        </p:nvSpPr>
        <p:spPr bwMode="auto">
          <a:xfrm>
            <a:off x="1" y="9721241"/>
            <a:ext cx="3077137" cy="511731"/>
          </a:xfrm>
          <a:prstGeom prst="rect">
            <a:avLst/>
          </a:prstGeom>
          <a:noFill/>
          <a:ln w="9525">
            <a:noFill/>
            <a:miter lim="800000"/>
            <a:headEnd/>
            <a:tailEnd/>
          </a:ln>
          <a:effectLst/>
        </p:spPr>
        <p:txBody>
          <a:bodyPr vert="horz" wrap="square" lIns="91148" tIns="45574" rIns="91148" bIns="45574" numCol="1" anchor="b" anchorCtr="0" compatLnSpc="1">
            <a:prstTxWarp prst="textNoShape">
              <a:avLst/>
            </a:prstTxWarp>
          </a:bodyPr>
          <a:lstStyle>
            <a:lvl1pPr algn="l" defTabSz="911488" eaLnBrk="0" hangingPunct="0">
              <a:defRPr sz="1200"/>
            </a:lvl1pPr>
          </a:lstStyle>
          <a:p>
            <a:endParaRPr lang="it-IT"/>
          </a:p>
        </p:txBody>
      </p:sp>
      <p:sp>
        <p:nvSpPr>
          <p:cNvPr id="697349" name="Rectangle 5"/>
          <p:cNvSpPr>
            <a:spLocks noGrp="1" noChangeArrowheads="1"/>
          </p:cNvSpPr>
          <p:nvPr>
            <p:ph type="sldNum" sz="quarter" idx="3"/>
          </p:nvPr>
        </p:nvSpPr>
        <p:spPr bwMode="auto">
          <a:xfrm>
            <a:off x="4020507" y="9721241"/>
            <a:ext cx="3077137" cy="511731"/>
          </a:xfrm>
          <a:prstGeom prst="rect">
            <a:avLst/>
          </a:prstGeom>
          <a:noFill/>
          <a:ln w="9525">
            <a:noFill/>
            <a:miter lim="800000"/>
            <a:headEnd/>
            <a:tailEnd/>
          </a:ln>
          <a:effectLst/>
        </p:spPr>
        <p:txBody>
          <a:bodyPr vert="horz" wrap="square" lIns="91148" tIns="45574" rIns="91148" bIns="45574" numCol="1" anchor="b" anchorCtr="0" compatLnSpc="1">
            <a:prstTxWarp prst="textNoShape">
              <a:avLst/>
            </a:prstTxWarp>
          </a:bodyPr>
          <a:lstStyle>
            <a:lvl1pPr algn="r" defTabSz="911488" eaLnBrk="0" hangingPunct="0">
              <a:defRPr sz="1200"/>
            </a:lvl1pPr>
          </a:lstStyle>
          <a:p>
            <a:fld id="{6E130A70-0B91-49FA-8B31-67A4B04ACD2D}" type="slidenum">
              <a:rPr lang="it-IT"/>
              <a:pPr/>
              <a:t>‹N›</a:t>
            </a:fld>
            <a:endParaRPr lang="it-IT"/>
          </a:p>
        </p:txBody>
      </p:sp>
    </p:spTree>
    <p:extLst>
      <p:ext uri="{BB962C8B-B14F-4D97-AF65-F5344CB8AC3E}">
        <p14:creationId xmlns:p14="http://schemas.microsoft.com/office/powerpoint/2010/main" val="2386039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bwMode="auto">
          <a:xfrm>
            <a:off x="1" y="3"/>
            <a:ext cx="3077137" cy="511731"/>
          </a:xfrm>
          <a:prstGeom prst="rect">
            <a:avLst/>
          </a:prstGeom>
          <a:noFill/>
          <a:ln w="9525">
            <a:noFill/>
            <a:miter lim="800000"/>
            <a:headEnd/>
            <a:tailEnd/>
          </a:ln>
        </p:spPr>
        <p:txBody>
          <a:bodyPr vert="horz" wrap="square" lIns="98732" tIns="49366" rIns="98732" bIns="49366" numCol="1" anchor="t" anchorCtr="0" compatLnSpc="1">
            <a:prstTxWarp prst="textNoShape">
              <a:avLst/>
            </a:prstTxWarp>
          </a:bodyPr>
          <a:lstStyle>
            <a:lvl1pPr algn="l" defTabSz="987171">
              <a:defRPr sz="1300"/>
            </a:lvl1pPr>
          </a:lstStyle>
          <a:p>
            <a:endParaRPr lang="it-IT"/>
          </a:p>
        </p:txBody>
      </p:sp>
      <p:sp>
        <p:nvSpPr>
          <p:cNvPr id="3" name="Segnaposto data 2"/>
          <p:cNvSpPr>
            <a:spLocks noGrp="1"/>
          </p:cNvSpPr>
          <p:nvPr>
            <p:ph type="dt" idx="1"/>
          </p:nvPr>
        </p:nvSpPr>
        <p:spPr bwMode="auto">
          <a:xfrm>
            <a:off x="4020507" y="3"/>
            <a:ext cx="3077137" cy="511731"/>
          </a:xfrm>
          <a:prstGeom prst="rect">
            <a:avLst/>
          </a:prstGeom>
          <a:noFill/>
          <a:ln w="9525">
            <a:noFill/>
            <a:miter lim="800000"/>
            <a:headEnd/>
            <a:tailEnd/>
          </a:ln>
        </p:spPr>
        <p:txBody>
          <a:bodyPr vert="horz" wrap="square" lIns="98732" tIns="49366" rIns="98732" bIns="49366" numCol="1" anchor="t" anchorCtr="0" compatLnSpc="1">
            <a:prstTxWarp prst="textNoShape">
              <a:avLst/>
            </a:prstTxWarp>
          </a:bodyPr>
          <a:lstStyle>
            <a:lvl1pPr algn="r" defTabSz="987171">
              <a:defRPr sz="1300"/>
            </a:lvl1pPr>
          </a:lstStyle>
          <a:p>
            <a:fld id="{29267D64-6060-4922-88D4-7C3276087489}" type="datetimeFigureOut">
              <a:rPr lang="it-IT"/>
              <a:pPr/>
              <a:t>13/05/2020</a:t>
            </a:fld>
            <a:endParaRPr lang="it-IT"/>
          </a:p>
        </p:txBody>
      </p:sp>
      <p:sp>
        <p:nvSpPr>
          <p:cNvPr id="4" name="Segnaposto immagine diapositiva 3"/>
          <p:cNvSpPr>
            <a:spLocks noGrp="1" noRot="1" noChangeAspect="1"/>
          </p:cNvSpPr>
          <p:nvPr>
            <p:ph type="sldImg" idx="2"/>
          </p:nvPr>
        </p:nvSpPr>
        <p:spPr bwMode="auto">
          <a:xfrm>
            <a:off x="992188" y="768350"/>
            <a:ext cx="5114925" cy="3836988"/>
          </a:xfrm>
          <a:prstGeom prst="rect">
            <a:avLst/>
          </a:prstGeom>
          <a:noFill/>
          <a:ln w="12700">
            <a:solidFill>
              <a:srgbClr val="000000"/>
            </a:solidFill>
            <a:miter lim="800000"/>
            <a:headEnd/>
            <a:tailEnd/>
          </a:ln>
        </p:spPr>
        <p:txBody>
          <a:bodyPr vert="horz" wrap="square" lIns="98732" tIns="49366" rIns="98732" bIns="49366" numCol="1" anchor="ctr" anchorCtr="0" compatLnSpc="1">
            <a:prstTxWarp prst="textNoShape">
              <a:avLst/>
            </a:prstTxWarp>
          </a:bodyPr>
          <a:lstStyle/>
          <a:p>
            <a:pPr lvl="0"/>
            <a:endParaRPr lang="it-IT" noProof="0"/>
          </a:p>
        </p:txBody>
      </p:sp>
      <p:sp>
        <p:nvSpPr>
          <p:cNvPr id="5" name="Segnaposto note 4"/>
          <p:cNvSpPr>
            <a:spLocks noGrp="1"/>
          </p:cNvSpPr>
          <p:nvPr>
            <p:ph type="body" sz="quarter" idx="3"/>
          </p:nvPr>
        </p:nvSpPr>
        <p:spPr bwMode="auto">
          <a:xfrm>
            <a:off x="709600" y="4860619"/>
            <a:ext cx="5680103" cy="4605577"/>
          </a:xfrm>
          <a:prstGeom prst="rect">
            <a:avLst/>
          </a:prstGeom>
          <a:noFill/>
          <a:ln w="9525">
            <a:noFill/>
            <a:miter lim="800000"/>
            <a:headEnd/>
            <a:tailEnd/>
          </a:ln>
        </p:spPr>
        <p:txBody>
          <a:bodyPr vert="horz" wrap="square" lIns="98732" tIns="49366" rIns="98732" bIns="49366"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bwMode="auto">
          <a:xfrm>
            <a:off x="1" y="9721241"/>
            <a:ext cx="3077137" cy="511731"/>
          </a:xfrm>
          <a:prstGeom prst="rect">
            <a:avLst/>
          </a:prstGeom>
          <a:noFill/>
          <a:ln w="9525">
            <a:noFill/>
            <a:miter lim="800000"/>
            <a:headEnd/>
            <a:tailEnd/>
          </a:ln>
        </p:spPr>
        <p:txBody>
          <a:bodyPr vert="horz" wrap="square" lIns="98732" tIns="49366" rIns="98732" bIns="49366" numCol="1" anchor="b" anchorCtr="0" compatLnSpc="1">
            <a:prstTxWarp prst="textNoShape">
              <a:avLst/>
            </a:prstTxWarp>
          </a:bodyPr>
          <a:lstStyle>
            <a:lvl1pPr algn="l" defTabSz="987171">
              <a:defRPr sz="1300"/>
            </a:lvl1pPr>
          </a:lstStyle>
          <a:p>
            <a:endParaRPr lang="it-IT"/>
          </a:p>
        </p:txBody>
      </p:sp>
      <p:sp>
        <p:nvSpPr>
          <p:cNvPr id="7" name="Segnaposto numero diapositiva 6"/>
          <p:cNvSpPr>
            <a:spLocks noGrp="1"/>
          </p:cNvSpPr>
          <p:nvPr>
            <p:ph type="sldNum" sz="quarter" idx="5"/>
          </p:nvPr>
        </p:nvSpPr>
        <p:spPr bwMode="auto">
          <a:xfrm>
            <a:off x="4020507" y="9721241"/>
            <a:ext cx="3077137" cy="511731"/>
          </a:xfrm>
          <a:prstGeom prst="rect">
            <a:avLst/>
          </a:prstGeom>
          <a:noFill/>
          <a:ln w="9525">
            <a:noFill/>
            <a:miter lim="800000"/>
            <a:headEnd/>
            <a:tailEnd/>
          </a:ln>
        </p:spPr>
        <p:txBody>
          <a:bodyPr vert="horz" wrap="square" lIns="98732" tIns="49366" rIns="98732" bIns="49366" numCol="1" anchor="b" anchorCtr="0" compatLnSpc="1">
            <a:prstTxWarp prst="textNoShape">
              <a:avLst/>
            </a:prstTxWarp>
          </a:bodyPr>
          <a:lstStyle>
            <a:lvl1pPr algn="r" defTabSz="987171">
              <a:defRPr sz="1300"/>
            </a:lvl1pPr>
          </a:lstStyle>
          <a:p>
            <a:fld id="{9C542DCC-C0FA-46F6-8728-CC0B46FFA9C8}" type="slidenum">
              <a:rPr lang="it-IT"/>
              <a:pPr/>
              <a:t>‹N›</a:t>
            </a:fld>
            <a:endParaRPr lang="it-IT"/>
          </a:p>
        </p:txBody>
      </p:sp>
    </p:spTree>
    <p:extLst>
      <p:ext uri="{BB962C8B-B14F-4D97-AF65-F5344CB8AC3E}">
        <p14:creationId xmlns:p14="http://schemas.microsoft.com/office/powerpoint/2010/main" val="2160438980"/>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S PGothic" pitchFamily="34" charset="-128"/>
        <a:cs typeface="+mn-cs"/>
      </a:defRPr>
    </a:lvl1pPr>
    <a:lvl2pPr marL="457200" algn="l" defTabSz="457200" rtl="0" fontAlgn="base">
      <a:spcBef>
        <a:spcPct val="30000"/>
      </a:spcBef>
      <a:spcAft>
        <a:spcPct val="0"/>
      </a:spcAft>
      <a:defRPr sz="1200" kern="1200">
        <a:solidFill>
          <a:schemeClr val="tx1"/>
        </a:solidFill>
        <a:latin typeface="+mn-lt"/>
        <a:ea typeface="MS PGothic" pitchFamily="34" charset="-128"/>
        <a:cs typeface="+mn-cs"/>
      </a:defRPr>
    </a:lvl2pPr>
    <a:lvl3pPr marL="914400" algn="l" defTabSz="457200" rtl="0" fontAlgn="base">
      <a:spcBef>
        <a:spcPct val="30000"/>
      </a:spcBef>
      <a:spcAft>
        <a:spcPct val="0"/>
      </a:spcAft>
      <a:defRPr sz="1200" kern="1200">
        <a:solidFill>
          <a:schemeClr val="tx1"/>
        </a:solidFill>
        <a:latin typeface="+mn-lt"/>
        <a:ea typeface="MS PGothic" pitchFamily="34" charset="-128"/>
        <a:cs typeface="+mn-cs"/>
      </a:defRPr>
    </a:lvl3pPr>
    <a:lvl4pPr marL="1371600" algn="l" defTabSz="457200" rtl="0" fontAlgn="base">
      <a:spcBef>
        <a:spcPct val="30000"/>
      </a:spcBef>
      <a:spcAft>
        <a:spcPct val="0"/>
      </a:spcAft>
      <a:defRPr sz="1200" kern="1200">
        <a:solidFill>
          <a:schemeClr val="tx1"/>
        </a:solidFill>
        <a:latin typeface="+mn-lt"/>
        <a:ea typeface="MS PGothic" pitchFamily="34" charset="-128"/>
        <a:cs typeface="+mn-cs"/>
      </a:defRPr>
    </a:lvl4pPr>
    <a:lvl5pPr marL="1828800" algn="l" defTabSz="457200" rtl="0" fontAlgn="base">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9C542DCC-C0FA-46F6-8728-CC0B46FFA9C8}" type="slidenum">
              <a:rPr lang="it-IT" smtClean="0"/>
              <a:pPr/>
              <a:t>1</a:t>
            </a:fld>
            <a:endParaRPr lang="it-IT"/>
          </a:p>
        </p:txBody>
      </p:sp>
    </p:spTree>
    <p:extLst>
      <p:ext uri="{BB962C8B-B14F-4D97-AF65-F5344CB8AC3E}">
        <p14:creationId xmlns:p14="http://schemas.microsoft.com/office/powerpoint/2010/main" val="11089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9C542DCC-C0FA-46F6-8728-CC0B46FFA9C8}" type="slidenum">
              <a:rPr lang="it-IT" smtClean="0"/>
              <a:pPr/>
              <a:t>8</a:t>
            </a:fld>
            <a:endParaRPr lang="it-IT"/>
          </a:p>
        </p:txBody>
      </p:sp>
    </p:spTree>
    <p:extLst>
      <p:ext uri="{BB962C8B-B14F-4D97-AF65-F5344CB8AC3E}">
        <p14:creationId xmlns:p14="http://schemas.microsoft.com/office/powerpoint/2010/main" val="753237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9C542DCC-C0FA-46F6-8728-CC0B46FFA9C8}" type="slidenum">
              <a:rPr lang="it-IT" smtClean="0"/>
              <a:pPr/>
              <a:t>14</a:t>
            </a:fld>
            <a:endParaRPr lang="it-IT"/>
          </a:p>
        </p:txBody>
      </p:sp>
    </p:spTree>
    <p:extLst>
      <p:ext uri="{BB962C8B-B14F-4D97-AF65-F5344CB8AC3E}">
        <p14:creationId xmlns:p14="http://schemas.microsoft.com/office/powerpoint/2010/main" val="4231674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9C542DCC-C0FA-46F6-8728-CC0B46FFA9C8}" type="slidenum">
              <a:rPr lang="it-IT" smtClean="0"/>
              <a:pPr/>
              <a:t>18</a:t>
            </a:fld>
            <a:endParaRPr lang="it-IT"/>
          </a:p>
        </p:txBody>
      </p:sp>
    </p:spTree>
    <p:extLst>
      <p:ext uri="{BB962C8B-B14F-4D97-AF65-F5344CB8AC3E}">
        <p14:creationId xmlns:p14="http://schemas.microsoft.com/office/powerpoint/2010/main" val="2244200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9C542DCC-C0FA-46F6-8728-CC0B46FFA9C8}" type="slidenum">
              <a:rPr lang="it-IT" smtClean="0"/>
              <a:pPr/>
              <a:t>21</a:t>
            </a:fld>
            <a:endParaRPr lang="it-IT"/>
          </a:p>
        </p:txBody>
      </p:sp>
    </p:spTree>
    <p:extLst>
      <p:ext uri="{BB962C8B-B14F-4D97-AF65-F5344CB8AC3E}">
        <p14:creationId xmlns:p14="http://schemas.microsoft.com/office/powerpoint/2010/main" val="163124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fld id="{14872C5B-3AB2-498C-B387-913EA47E25FE}"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fld id="{59799A8C-7E95-4F15-A715-A9CC2866DD72}"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fld id="{96CC3407-38D5-4BAD-B817-C1ED94F3707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fld id="{C8BF279D-65DA-4E3B-9F15-FFD072649DD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pPr>
              <a:defRPr/>
            </a:pPr>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fld id="{960A63A8-CB7A-474E-AE2E-6304E7D4F3FD}"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pPr>
              <a:defRPr/>
            </a:pPr>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fld id="{2E3AC4EA-5FE4-4533-9DD6-CE2335D7E90E}"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fld id="{C8BF279D-65DA-4E3B-9F15-FFD072649DD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fld id="{6637B408-FCF9-4185-836A-F93E70C4F9B0}"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fld id="{94A1D653-D963-45C7-B92B-A08373FEDD2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fld id="{DFFDEC23-F0F0-4383-9757-23C1BC52A95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fld id="{C8BF279D-65DA-4E3B-9F15-FFD072649DD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BF279D-65DA-4E3B-9F15-FFD072649DDA}" type="slidenum">
              <a:rPr lang="it-IT" smtClean="0"/>
              <a:pPr/>
              <a:t>‹N›</a:t>
            </a:fld>
            <a:endParaRPr lang="it-IT"/>
          </a:p>
        </p:txBody>
      </p:sp>
      <p:pic>
        <p:nvPicPr>
          <p:cNvPr id="7" name="Picture 10"/>
          <p:cNvPicPr>
            <a:picLocks noChangeAspect="1" noChangeArrowheads="1"/>
          </p:cNvPicPr>
          <p:nvPr userDrawn="1"/>
        </p:nvPicPr>
        <p:blipFill>
          <a:blip r:embed="rId13"/>
          <a:srcRect/>
          <a:stretch>
            <a:fillRect/>
          </a:stretch>
        </p:blipFill>
        <p:spPr bwMode="auto">
          <a:xfrm>
            <a:off x="0" y="0"/>
            <a:ext cx="9144000" cy="207963"/>
          </a:xfrm>
          <a:prstGeom prst="rect">
            <a:avLst/>
          </a:prstGeom>
          <a:noFill/>
          <a:ln w="9525">
            <a:noFill/>
            <a:miter lim="800000"/>
            <a:headEnd/>
            <a:tailEnd/>
          </a:ln>
        </p:spPr>
      </p:pic>
      <p:pic>
        <p:nvPicPr>
          <p:cNvPr id="8" name="Picture 11" descr="Nuovo Logo Fiscal Focus-1"/>
          <p:cNvPicPr>
            <a:picLocks noChangeAspect="1" noChangeArrowheads="1"/>
          </p:cNvPicPr>
          <p:nvPr userDrawn="1"/>
        </p:nvPicPr>
        <p:blipFill>
          <a:blip r:embed="rId14"/>
          <a:srcRect/>
          <a:stretch>
            <a:fillRect/>
          </a:stretch>
        </p:blipFill>
        <p:spPr bwMode="auto">
          <a:xfrm>
            <a:off x="7086600" y="6248400"/>
            <a:ext cx="2057400" cy="609600"/>
          </a:xfrm>
          <a:prstGeom prst="rect">
            <a:avLst/>
          </a:prstGeom>
          <a:noFill/>
          <a:ln w="9525">
            <a:noFill/>
            <a:miter lim="800000"/>
            <a:headEnd/>
            <a:tailEnd/>
          </a:ln>
        </p:spPr>
      </p:pic>
      <p:pic>
        <p:nvPicPr>
          <p:cNvPr id="9" name="Picture 8"/>
          <p:cNvPicPr>
            <a:picLocks noChangeAspect="1" noChangeArrowheads="1"/>
          </p:cNvPicPr>
          <p:nvPr userDrawn="1"/>
        </p:nvPicPr>
        <p:blipFill>
          <a:blip r:embed="rId15"/>
          <a:srcRect r="22188" b="2185"/>
          <a:stretch>
            <a:fillRect/>
          </a:stretch>
        </p:blipFill>
        <p:spPr bwMode="auto">
          <a:xfrm>
            <a:off x="0" y="6316663"/>
            <a:ext cx="7092950" cy="5683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288" name="Group 8"/>
          <p:cNvGraphicFramePr>
            <a:graphicFrameLocks noGrp="1"/>
          </p:cNvGraphicFramePr>
          <p:nvPr>
            <p:extLst>
              <p:ext uri="{D42A27DB-BD31-4B8C-83A1-F6EECF244321}">
                <p14:modId xmlns:p14="http://schemas.microsoft.com/office/powerpoint/2010/main" val="183760930"/>
              </p:ext>
            </p:extLst>
          </p:nvPr>
        </p:nvGraphicFramePr>
        <p:xfrm>
          <a:off x="395288" y="2420938"/>
          <a:ext cx="8424862" cy="1368425"/>
        </p:xfrm>
        <a:graphic>
          <a:graphicData uri="http://schemas.openxmlformats.org/drawingml/2006/table">
            <a:tbl>
              <a:tblPr/>
              <a:tblGrid>
                <a:gridCol w="8424862">
                  <a:extLst>
                    <a:ext uri="{9D8B030D-6E8A-4147-A177-3AD203B41FA5}">
                      <a16:colId xmlns:a16="http://schemas.microsoft.com/office/drawing/2014/main" val="20000"/>
                    </a:ext>
                  </a:extLst>
                </a:gridCol>
              </a:tblGrid>
              <a:tr h="1368425">
                <a:tc>
                  <a:txBody>
                    <a:bodyPr/>
                    <a:lstStyle/>
                    <a:p>
                      <a:pPr marL="0" marR="0" lvl="0" indent="0" algn="ctr" defTabSz="914400" rtl="0" eaLnBrk="1" fontAlgn="base" latinLnBrk="0" hangingPunct="1">
                        <a:lnSpc>
                          <a:spcPct val="160000"/>
                        </a:lnSpc>
                        <a:spcBef>
                          <a:spcPct val="20000"/>
                        </a:spcBef>
                        <a:spcAft>
                          <a:spcPct val="0"/>
                        </a:spcAft>
                        <a:buClrTx/>
                        <a:buSzTx/>
                        <a:buFontTx/>
                        <a:buNone/>
                        <a:tabLst/>
                      </a:pPr>
                      <a:r>
                        <a:rPr kumimoji="0" lang="it-IT" sz="2800" b="1" i="0" u="none" strike="noStrike" cap="none" normalizeH="0" baseline="0" dirty="0">
                          <a:ln>
                            <a:noFill/>
                          </a:ln>
                          <a:solidFill>
                            <a:srgbClr val="336699"/>
                          </a:solidFill>
                          <a:effectLst>
                            <a:outerShdw blurRad="38100" dist="38100" dir="2700000" algn="tl">
                              <a:srgbClr val="000000">
                                <a:alpha val="43137"/>
                              </a:srgbClr>
                            </a:outerShdw>
                          </a:effectLst>
                          <a:latin typeface="Arial" charset="0"/>
                          <a:ea typeface="MS PGothic" pitchFamily="34" charset="-128"/>
                          <a:cs typeface="Aharoni" panose="02010803020104030203" pitchFamily="2" charset="-79"/>
                        </a:rPr>
                        <a:t>LA CONTINUITA’ AZIENDALE NEL SISTEMA CONTABILE</a:t>
                      </a:r>
                      <a:endParaRPr kumimoji="0" lang="it-IT" sz="2800" b="1" i="0" u="none" strike="noStrike" cap="none" normalizeH="0" baseline="0" dirty="0">
                        <a:ln>
                          <a:noFill/>
                        </a:ln>
                        <a:solidFill>
                          <a:srgbClr val="336699"/>
                        </a:solidFill>
                        <a:effectLst>
                          <a:outerShdw blurRad="38100" dist="38100" dir="2700000" algn="tl">
                            <a:srgbClr val="000000">
                              <a:alpha val="43137"/>
                            </a:srgbClr>
                          </a:outerShdw>
                        </a:effectLst>
                        <a:latin typeface="Arial" charset="0"/>
                        <a:ea typeface="MS PGothic" pitchFamily="34" charset="-128"/>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 name="Segnaposto numero diapositiva 1"/>
          <p:cNvSpPr>
            <a:spLocks noGrp="1"/>
          </p:cNvSpPr>
          <p:nvPr>
            <p:ph type="sldNum" sz="quarter" idx="12"/>
          </p:nvPr>
        </p:nvSpPr>
        <p:spPr/>
        <p:txBody>
          <a:bodyPr/>
          <a:lstStyle/>
          <a:p>
            <a:fld id="{C8BF279D-65DA-4E3B-9F15-FFD072649DDA}" type="slidenum">
              <a:rPr lang="it-IT" smtClean="0"/>
              <a:pPr/>
              <a:t>1</a:t>
            </a:fld>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70EB09-F5B5-4A76-A41B-61B9DFCA7C82}"/>
              </a:ext>
            </a:extLst>
          </p:cNvPr>
          <p:cNvSpPr>
            <a:spLocks noGrp="1"/>
          </p:cNvSpPr>
          <p:nvPr>
            <p:ph type="title"/>
          </p:nvPr>
        </p:nvSpPr>
        <p:spPr/>
        <p:txBody>
          <a:bodyPr/>
          <a:lstStyle/>
          <a:p>
            <a:r>
              <a:rPr lang="it-IT" dirty="0"/>
              <a:t>Continuità aziendale</a:t>
            </a:r>
          </a:p>
        </p:txBody>
      </p:sp>
      <p:sp>
        <p:nvSpPr>
          <p:cNvPr id="3" name="Segnaposto contenuto 2">
            <a:extLst>
              <a:ext uri="{FF2B5EF4-FFF2-40B4-BE49-F238E27FC236}">
                <a16:creationId xmlns:a16="http://schemas.microsoft.com/office/drawing/2014/main" id="{615C2202-E6D4-4763-8C4D-B15FF46EA74C}"/>
              </a:ext>
            </a:extLst>
          </p:cNvPr>
          <p:cNvSpPr>
            <a:spLocks noGrp="1"/>
          </p:cNvSpPr>
          <p:nvPr>
            <p:ph idx="1"/>
          </p:nvPr>
        </p:nvSpPr>
        <p:spPr/>
        <p:txBody>
          <a:bodyPr/>
          <a:lstStyle/>
          <a:p>
            <a:pPr marL="0" indent="0" algn="just">
              <a:buNone/>
            </a:pPr>
            <a:r>
              <a:rPr lang="it-IT" dirty="0"/>
              <a:t>La continuità aziendale può essere intesa come l'attitudine dell'azienda a perdurare nel tempo mantenendo un equilibrio durevole, declinato nella sua triplice accezione di equilibrio economico, finanziario e patrimoniale.</a:t>
            </a:r>
          </a:p>
          <a:p>
            <a:pPr marL="0" indent="0">
              <a:buNone/>
            </a:pPr>
            <a:endParaRPr lang="it-IT" dirty="0"/>
          </a:p>
        </p:txBody>
      </p:sp>
      <p:sp>
        <p:nvSpPr>
          <p:cNvPr id="4" name="Segnaposto numero diapositiva 3">
            <a:extLst>
              <a:ext uri="{FF2B5EF4-FFF2-40B4-BE49-F238E27FC236}">
                <a16:creationId xmlns:a16="http://schemas.microsoft.com/office/drawing/2014/main" id="{DB38529E-94A4-4253-857B-B2076090DE2F}"/>
              </a:ext>
            </a:extLst>
          </p:cNvPr>
          <p:cNvSpPr>
            <a:spLocks noGrp="1"/>
          </p:cNvSpPr>
          <p:nvPr>
            <p:ph type="sldNum" sz="quarter" idx="12"/>
          </p:nvPr>
        </p:nvSpPr>
        <p:spPr/>
        <p:txBody>
          <a:bodyPr/>
          <a:lstStyle/>
          <a:p>
            <a:fld id="{59799A8C-7E95-4F15-A715-A9CC2866DD72}" type="slidenum">
              <a:rPr lang="it-IT" smtClean="0"/>
              <a:pPr/>
              <a:t>2</a:t>
            </a:fld>
            <a:endParaRPr lang="it-IT"/>
          </a:p>
        </p:txBody>
      </p:sp>
    </p:spTree>
    <p:extLst>
      <p:ext uri="{BB962C8B-B14F-4D97-AF65-F5344CB8AC3E}">
        <p14:creationId xmlns:p14="http://schemas.microsoft.com/office/powerpoint/2010/main" val="87647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F818928-57E0-4E07-BB64-06A77366AD53}"/>
              </a:ext>
            </a:extLst>
          </p:cNvPr>
          <p:cNvSpPr>
            <a:spLocks noGrp="1"/>
          </p:cNvSpPr>
          <p:nvPr>
            <p:ph idx="1"/>
          </p:nvPr>
        </p:nvSpPr>
        <p:spPr>
          <a:xfrm>
            <a:off x="457200" y="692696"/>
            <a:ext cx="8229600" cy="4525963"/>
          </a:xfrm>
        </p:spPr>
        <p:txBody>
          <a:bodyPr/>
          <a:lstStyle/>
          <a:p>
            <a:pPr marL="0" indent="0" algn="just">
              <a:buNone/>
            </a:pPr>
            <a:r>
              <a:rPr lang="it-IT" dirty="0"/>
              <a:t>La direzione aziendale, in presenza di significative incertezze sulla capacità di continuare a operare come un’impresa in funzionamento, deve verificare l’applicabilità del presupposto di continuità in bilancio e, se ritiene adottabile tale presupposto, mettere in evidenza tali incertezze nell’informativa di bilancio, nonché le motivazioni alla base dell’adozione del presupposto di continuità aziendale. </a:t>
            </a:r>
          </a:p>
          <a:p>
            <a:pPr marL="0" indent="0" algn="just">
              <a:buNone/>
            </a:pPr>
            <a:endParaRPr lang="it-IT" dirty="0"/>
          </a:p>
        </p:txBody>
      </p:sp>
      <p:sp>
        <p:nvSpPr>
          <p:cNvPr id="4" name="Segnaposto numero diapositiva 3">
            <a:extLst>
              <a:ext uri="{FF2B5EF4-FFF2-40B4-BE49-F238E27FC236}">
                <a16:creationId xmlns:a16="http://schemas.microsoft.com/office/drawing/2014/main" id="{47235DE9-2447-4CFD-B49F-C7EB96897CD7}"/>
              </a:ext>
            </a:extLst>
          </p:cNvPr>
          <p:cNvSpPr>
            <a:spLocks noGrp="1"/>
          </p:cNvSpPr>
          <p:nvPr>
            <p:ph type="sldNum" sz="quarter" idx="12"/>
          </p:nvPr>
        </p:nvSpPr>
        <p:spPr/>
        <p:txBody>
          <a:bodyPr/>
          <a:lstStyle/>
          <a:p>
            <a:fld id="{59799A8C-7E95-4F15-A715-A9CC2866DD72}" type="slidenum">
              <a:rPr lang="it-IT" smtClean="0"/>
              <a:pPr/>
              <a:t>3</a:t>
            </a:fld>
            <a:endParaRPr lang="it-IT"/>
          </a:p>
        </p:txBody>
      </p:sp>
    </p:spTree>
    <p:extLst>
      <p:ext uri="{BB962C8B-B14F-4D97-AF65-F5344CB8AC3E}">
        <p14:creationId xmlns:p14="http://schemas.microsoft.com/office/powerpoint/2010/main" val="2185127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AC75BB-37C1-43C3-B2B9-811A5DE99E05}"/>
              </a:ext>
            </a:extLst>
          </p:cNvPr>
          <p:cNvSpPr>
            <a:spLocks noGrp="1"/>
          </p:cNvSpPr>
          <p:nvPr>
            <p:ph type="title"/>
          </p:nvPr>
        </p:nvSpPr>
        <p:spPr/>
        <p:txBody>
          <a:bodyPr/>
          <a:lstStyle/>
          <a:p>
            <a:r>
              <a:rPr lang="it-IT" dirty="0"/>
              <a:t>Deroga art. 7 D.L. 23/2020</a:t>
            </a:r>
          </a:p>
        </p:txBody>
      </p:sp>
      <p:sp>
        <p:nvSpPr>
          <p:cNvPr id="3" name="Segnaposto contenuto 2">
            <a:extLst>
              <a:ext uri="{FF2B5EF4-FFF2-40B4-BE49-F238E27FC236}">
                <a16:creationId xmlns:a16="http://schemas.microsoft.com/office/drawing/2014/main" id="{C91700E9-C240-4DC5-8C6E-BBBEDB298222}"/>
              </a:ext>
            </a:extLst>
          </p:cNvPr>
          <p:cNvSpPr>
            <a:spLocks noGrp="1"/>
          </p:cNvSpPr>
          <p:nvPr>
            <p:ph idx="1"/>
          </p:nvPr>
        </p:nvSpPr>
        <p:spPr/>
        <p:txBody>
          <a:bodyPr/>
          <a:lstStyle/>
          <a:p>
            <a:pPr marL="0" indent="0" algn="just">
              <a:buNone/>
            </a:pPr>
            <a:r>
              <a:rPr lang="it-IT" dirty="0"/>
              <a:t>Il «D.L. Liquidità» ha rivisto temporaneamente alcuni presupposti di applicazione del </a:t>
            </a:r>
            <a:r>
              <a:rPr lang="it-IT" i="1" dirty="0" err="1"/>
              <a:t>going</a:t>
            </a:r>
            <a:r>
              <a:rPr lang="it-IT" i="1" dirty="0"/>
              <a:t> </a:t>
            </a:r>
            <a:r>
              <a:rPr lang="it-IT" i="1" dirty="0" err="1"/>
              <a:t>concern</a:t>
            </a:r>
            <a:r>
              <a:rPr lang="it-IT" dirty="0"/>
              <a:t> </a:t>
            </a:r>
            <a:r>
              <a:rPr lang="it-IT" i="1" dirty="0"/>
              <a:t>«…consentendo alle imprese che prima della crisi presentavano una regolare prospettiva di continuità di conservare tale prospettiva nella redazione dei bilanci degli esercizi in corso nel 2020»</a:t>
            </a:r>
            <a:endParaRPr lang="it-IT" dirty="0"/>
          </a:p>
          <a:p>
            <a:pPr marL="0" indent="0">
              <a:buNone/>
            </a:pPr>
            <a:endParaRPr lang="it-IT" dirty="0"/>
          </a:p>
        </p:txBody>
      </p:sp>
      <p:sp>
        <p:nvSpPr>
          <p:cNvPr id="4" name="Segnaposto numero diapositiva 3">
            <a:extLst>
              <a:ext uri="{FF2B5EF4-FFF2-40B4-BE49-F238E27FC236}">
                <a16:creationId xmlns:a16="http://schemas.microsoft.com/office/drawing/2014/main" id="{7291C4F3-483F-4479-997E-8A6CB1B1B85D}"/>
              </a:ext>
            </a:extLst>
          </p:cNvPr>
          <p:cNvSpPr>
            <a:spLocks noGrp="1"/>
          </p:cNvSpPr>
          <p:nvPr>
            <p:ph type="sldNum" sz="quarter" idx="12"/>
          </p:nvPr>
        </p:nvSpPr>
        <p:spPr/>
        <p:txBody>
          <a:bodyPr/>
          <a:lstStyle/>
          <a:p>
            <a:fld id="{59799A8C-7E95-4F15-A715-A9CC2866DD72}" type="slidenum">
              <a:rPr lang="it-IT" smtClean="0"/>
              <a:pPr/>
              <a:t>4</a:t>
            </a:fld>
            <a:endParaRPr lang="it-IT"/>
          </a:p>
        </p:txBody>
      </p:sp>
    </p:spTree>
    <p:extLst>
      <p:ext uri="{BB962C8B-B14F-4D97-AF65-F5344CB8AC3E}">
        <p14:creationId xmlns:p14="http://schemas.microsoft.com/office/powerpoint/2010/main" val="1805639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14218B-4716-4AD7-87CF-491912B116D2}"/>
              </a:ext>
            </a:extLst>
          </p:cNvPr>
          <p:cNvSpPr>
            <a:spLocks noGrp="1"/>
          </p:cNvSpPr>
          <p:nvPr>
            <p:ph type="title"/>
          </p:nvPr>
        </p:nvSpPr>
        <p:spPr/>
        <p:txBody>
          <a:bodyPr>
            <a:normAutofit fontScale="90000"/>
          </a:bodyPr>
          <a:lstStyle/>
          <a:p>
            <a:r>
              <a:rPr lang="it-IT" dirty="0"/>
              <a:t>In presenza del presupposto di continuità</a:t>
            </a:r>
          </a:p>
        </p:txBody>
      </p:sp>
      <p:sp>
        <p:nvSpPr>
          <p:cNvPr id="3" name="Segnaposto contenuto 2">
            <a:extLst>
              <a:ext uri="{FF2B5EF4-FFF2-40B4-BE49-F238E27FC236}">
                <a16:creationId xmlns:a16="http://schemas.microsoft.com/office/drawing/2014/main" id="{AB216320-29D3-43F9-BC11-A89651EC62A2}"/>
              </a:ext>
            </a:extLst>
          </p:cNvPr>
          <p:cNvSpPr>
            <a:spLocks noGrp="1"/>
          </p:cNvSpPr>
          <p:nvPr>
            <p:ph idx="1"/>
          </p:nvPr>
        </p:nvSpPr>
        <p:spPr/>
        <p:txBody>
          <a:bodyPr>
            <a:normAutofit/>
          </a:bodyPr>
          <a:lstStyle/>
          <a:p>
            <a:pPr algn="just"/>
            <a:r>
              <a:rPr lang="it-IT" dirty="0"/>
              <a:t>non ci sono incertezze, si cita l’esistenza del Covid-19 nell’informativa sottolineando che l’emergenza pandemica non impatta; </a:t>
            </a:r>
          </a:p>
          <a:p>
            <a:pPr algn="just"/>
            <a:r>
              <a:rPr lang="it-IT" dirty="0"/>
              <a:t>ci sono incertezze, si indica nell’informativa quali sono tali incertezze e le misure che l’impresa sta adottando </a:t>
            </a:r>
          </a:p>
          <a:p>
            <a:endParaRPr lang="it-IT" dirty="0"/>
          </a:p>
          <a:p>
            <a:pPr marL="0" indent="0">
              <a:buNone/>
            </a:pPr>
            <a:endParaRPr lang="it-IT" dirty="0"/>
          </a:p>
          <a:p>
            <a:endParaRPr lang="it-IT" dirty="0"/>
          </a:p>
          <a:p>
            <a:pPr marL="0" indent="0">
              <a:buNone/>
            </a:pPr>
            <a:endParaRPr lang="it-IT" dirty="0"/>
          </a:p>
        </p:txBody>
      </p:sp>
      <p:sp>
        <p:nvSpPr>
          <p:cNvPr id="4" name="Segnaposto numero diapositiva 3">
            <a:extLst>
              <a:ext uri="{FF2B5EF4-FFF2-40B4-BE49-F238E27FC236}">
                <a16:creationId xmlns:a16="http://schemas.microsoft.com/office/drawing/2014/main" id="{1F422252-5280-4010-995A-3FB9AADF38F5}"/>
              </a:ext>
            </a:extLst>
          </p:cNvPr>
          <p:cNvSpPr>
            <a:spLocks noGrp="1"/>
          </p:cNvSpPr>
          <p:nvPr>
            <p:ph type="sldNum" sz="quarter" idx="12"/>
          </p:nvPr>
        </p:nvSpPr>
        <p:spPr/>
        <p:txBody>
          <a:bodyPr/>
          <a:lstStyle/>
          <a:p>
            <a:fld id="{59799A8C-7E95-4F15-A715-A9CC2866DD72}" type="slidenum">
              <a:rPr lang="it-IT" smtClean="0"/>
              <a:pPr/>
              <a:t>5</a:t>
            </a:fld>
            <a:endParaRPr lang="it-IT"/>
          </a:p>
        </p:txBody>
      </p:sp>
    </p:spTree>
    <p:extLst>
      <p:ext uri="{BB962C8B-B14F-4D97-AF65-F5344CB8AC3E}">
        <p14:creationId xmlns:p14="http://schemas.microsoft.com/office/powerpoint/2010/main" val="79438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E1A062-42DF-4D69-A246-75E5BBF7DED0}"/>
              </a:ext>
            </a:extLst>
          </p:cNvPr>
          <p:cNvSpPr>
            <a:spLocks noGrp="1"/>
          </p:cNvSpPr>
          <p:nvPr>
            <p:ph type="title"/>
          </p:nvPr>
        </p:nvSpPr>
        <p:spPr/>
        <p:txBody>
          <a:bodyPr/>
          <a:lstStyle/>
          <a:p>
            <a:r>
              <a:rPr lang="it-IT" dirty="0"/>
              <a:t>In assenza del requisito continuità</a:t>
            </a:r>
          </a:p>
        </p:txBody>
      </p:sp>
      <p:sp>
        <p:nvSpPr>
          <p:cNvPr id="3" name="Segnaposto contenuto 2">
            <a:extLst>
              <a:ext uri="{FF2B5EF4-FFF2-40B4-BE49-F238E27FC236}">
                <a16:creationId xmlns:a16="http://schemas.microsoft.com/office/drawing/2014/main" id="{7DFC2B94-7E5D-4141-B464-C9C2EE0BB0E5}"/>
              </a:ext>
            </a:extLst>
          </p:cNvPr>
          <p:cNvSpPr>
            <a:spLocks noGrp="1"/>
          </p:cNvSpPr>
          <p:nvPr>
            <p:ph idx="1"/>
          </p:nvPr>
        </p:nvSpPr>
        <p:spPr/>
        <p:txBody>
          <a:bodyPr>
            <a:normAutofit lnSpcReduction="10000"/>
          </a:bodyPr>
          <a:lstStyle/>
          <a:p>
            <a:pPr algn="just"/>
            <a:r>
              <a:rPr lang="it-IT" dirty="0"/>
              <a:t>se legata agli effetti dell’emergenza del Covid-19, in linea con il decreto liquidità, il bilancio è predisposto mantenendo i valori in continuità e dando informativa di applicazione della deroga in nota integrativa; </a:t>
            </a:r>
          </a:p>
          <a:p>
            <a:pPr algn="just"/>
            <a:r>
              <a:rPr lang="it-IT" dirty="0"/>
              <a:t>se non legata agli effetti dell’emergenza del Covid-19, quindi già antecedente al 23 febbraio 2019, il bilancio è predisposto in base alle indicazioni contenute nell’OIC 11. </a:t>
            </a:r>
          </a:p>
          <a:p>
            <a:endParaRPr lang="it-IT" dirty="0"/>
          </a:p>
          <a:p>
            <a:pPr marL="0" indent="0">
              <a:buNone/>
            </a:pPr>
            <a:endParaRPr lang="it-IT" dirty="0"/>
          </a:p>
        </p:txBody>
      </p:sp>
      <p:sp>
        <p:nvSpPr>
          <p:cNvPr id="4" name="Segnaposto numero diapositiva 3">
            <a:extLst>
              <a:ext uri="{FF2B5EF4-FFF2-40B4-BE49-F238E27FC236}">
                <a16:creationId xmlns:a16="http://schemas.microsoft.com/office/drawing/2014/main" id="{41A9589F-A07B-46D6-8643-BA78F480C738}"/>
              </a:ext>
            </a:extLst>
          </p:cNvPr>
          <p:cNvSpPr>
            <a:spLocks noGrp="1"/>
          </p:cNvSpPr>
          <p:nvPr>
            <p:ph type="sldNum" sz="quarter" idx="12"/>
          </p:nvPr>
        </p:nvSpPr>
        <p:spPr/>
        <p:txBody>
          <a:bodyPr/>
          <a:lstStyle/>
          <a:p>
            <a:fld id="{59799A8C-7E95-4F15-A715-A9CC2866DD72}" type="slidenum">
              <a:rPr lang="it-IT" smtClean="0"/>
              <a:pPr/>
              <a:t>6</a:t>
            </a:fld>
            <a:endParaRPr lang="it-IT"/>
          </a:p>
        </p:txBody>
      </p:sp>
    </p:spTree>
    <p:extLst>
      <p:ext uri="{BB962C8B-B14F-4D97-AF65-F5344CB8AC3E}">
        <p14:creationId xmlns:p14="http://schemas.microsoft.com/office/powerpoint/2010/main" val="2126838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15C8D1-8F86-4DEF-B6B4-17ED5E8EF952}"/>
              </a:ext>
            </a:extLst>
          </p:cNvPr>
          <p:cNvSpPr>
            <a:spLocks noGrp="1"/>
          </p:cNvSpPr>
          <p:nvPr>
            <p:ph type="title"/>
          </p:nvPr>
        </p:nvSpPr>
        <p:spPr/>
        <p:txBody>
          <a:bodyPr>
            <a:normAutofit fontScale="90000"/>
          </a:bodyPr>
          <a:lstStyle/>
          <a:p>
            <a:r>
              <a:rPr lang="it-IT" dirty="0"/>
              <a:t>Nota integrativa e relazione sulla gestione</a:t>
            </a:r>
          </a:p>
        </p:txBody>
      </p:sp>
      <p:sp>
        <p:nvSpPr>
          <p:cNvPr id="3" name="Segnaposto contenuto 2">
            <a:extLst>
              <a:ext uri="{FF2B5EF4-FFF2-40B4-BE49-F238E27FC236}">
                <a16:creationId xmlns:a16="http://schemas.microsoft.com/office/drawing/2014/main" id="{7F3C18EB-9005-4E4B-8F6A-A1F2ED84F86F}"/>
              </a:ext>
            </a:extLst>
          </p:cNvPr>
          <p:cNvSpPr>
            <a:spLocks noGrp="1"/>
          </p:cNvSpPr>
          <p:nvPr>
            <p:ph idx="1"/>
          </p:nvPr>
        </p:nvSpPr>
        <p:spPr/>
        <p:txBody>
          <a:bodyPr>
            <a:normAutofit fontScale="77500" lnSpcReduction="20000"/>
          </a:bodyPr>
          <a:lstStyle/>
          <a:p>
            <a:pPr marL="0" indent="0" algn="just">
              <a:buNone/>
            </a:pPr>
            <a:r>
              <a:rPr lang="it-IT" dirty="0"/>
              <a:t>Nei bilanci chiusi al 31 dicembre 2019, le società che decidono di avvalersi della deroga sulla continuità dovranno fornire adeguata informativa circa:</a:t>
            </a:r>
          </a:p>
          <a:p>
            <a:pPr marL="0" indent="0" algn="just">
              <a:buNone/>
            </a:pPr>
            <a:r>
              <a:rPr lang="it-IT" dirty="0"/>
              <a:t>- la scelta fatta dall’impresa di applicare l’art. 7 del DL. 23/2020;</a:t>
            </a:r>
          </a:p>
          <a:p>
            <a:pPr algn="just">
              <a:buFontTx/>
              <a:buChar char="-"/>
            </a:pPr>
            <a:r>
              <a:rPr lang="it-IT" dirty="0"/>
              <a:t>gli effetti derivanti dalla pandemia da COVID-19;</a:t>
            </a:r>
          </a:p>
          <a:p>
            <a:pPr algn="just">
              <a:buFontTx/>
              <a:buChar char="-"/>
            </a:pPr>
            <a:r>
              <a:rPr lang="it-IT" dirty="0"/>
              <a:t>i fattori di rischio, le assunzioni effettuate e le incertezze identificate, nonché i piani aziendali futuri per far fronte a tali rischi ed incertezze in merito alla capacità dell’azienda di continuare ad operare in continuità;</a:t>
            </a:r>
          </a:p>
          <a:p>
            <a:pPr algn="just">
              <a:buFontTx/>
              <a:buChar char="-"/>
            </a:pPr>
            <a:r>
              <a:rPr lang="it-IT" dirty="0"/>
              <a:t>per quanto possibile, gli eventuali e prevedibili effetti che tali circostanze producono sulla situazione patrimoniale ed economica della società.</a:t>
            </a:r>
          </a:p>
        </p:txBody>
      </p:sp>
      <p:sp>
        <p:nvSpPr>
          <p:cNvPr id="4" name="Segnaposto numero diapositiva 3">
            <a:extLst>
              <a:ext uri="{FF2B5EF4-FFF2-40B4-BE49-F238E27FC236}">
                <a16:creationId xmlns:a16="http://schemas.microsoft.com/office/drawing/2014/main" id="{8F8D252B-E1EA-4082-84C8-ABAFCFD5C85B}"/>
              </a:ext>
            </a:extLst>
          </p:cNvPr>
          <p:cNvSpPr>
            <a:spLocks noGrp="1"/>
          </p:cNvSpPr>
          <p:nvPr>
            <p:ph type="sldNum" sz="quarter" idx="12"/>
          </p:nvPr>
        </p:nvSpPr>
        <p:spPr/>
        <p:txBody>
          <a:bodyPr/>
          <a:lstStyle/>
          <a:p>
            <a:fld id="{59799A8C-7E95-4F15-A715-A9CC2866DD72}" type="slidenum">
              <a:rPr lang="it-IT" smtClean="0"/>
              <a:pPr/>
              <a:t>7</a:t>
            </a:fld>
            <a:endParaRPr lang="it-IT"/>
          </a:p>
        </p:txBody>
      </p:sp>
    </p:spTree>
    <p:extLst>
      <p:ext uri="{BB962C8B-B14F-4D97-AF65-F5344CB8AC3E}">
        <p14:creationId xmlns:p14="http://schemas.microsoft.com/office/powerpoint/2010/main" val="161146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288" name="Group 8"/>
          <p:cNvGraphicFramePr>
            <a:graphicFrameLocks noGrp="1"/>
          </p:cNvGraphicFramePr>
          <p:nvPr>
            <p:extLst>
              <p:ext uri="{D42A27DB-BD31-4B8C-83A1-F6EECF244321}">
                <p14:modId xmlns:p14="http://schemas.microsoft.com/office/powerpoint/2010/main" val="2217961789"/>
              </p:ext>
            </p:extLst>
          </p:nvPr>
        </p:nvGraphicFramePr>
        <p:xfrm>
          <a:off x="395288" y="2420938"/>
          <a:ext cx="8424862" cy="1368425"/>
        </p:xfrm>
        <a:graphic>
          <a:graphicData uri="http://schemas.openxmlformats.org/drawingml/2006/table">
            <a:tbl>
              <a:tblPr/>
              <a:tblGrid>
                <a:gridCol w="8424862">
                  <a:extLst>
                    <a:ext uri="{9D8B030D-6E8A-4147-A177-3AD203B41FA5}">
                      <a16:colId xmlns:a16="http://schemas.microsoft.com/office/drawing/2014/main" val="20000"/>
                    </a:ext>
                  </a:extLst>
                </a:gridCol>
              </a:tblGrid>
              <a:tr h="1368425">
                <a:tc>
                  <a:txBody>
                    <a:bodyPr/>
                    <a:lstStyle/>
                    <a:p>
                      <a:pPr marL="0" marR="0" lvl="0" indent="0" algn="ctr" defTabSz="914400" rtl="0" eaLnBrk="1" fontAlgn="base" latinLnBrk="0" hangingPunct="1">
                        <a:lnSpc>
                          <a:spcPct val="160000"/>
                        </a:lnSpc>
                        <a:spcBef>
                          <a:spcPct val="20000"/>
                        </a:spcBef>
                        <a:spcAft>
                          <a:spcPct val="0"/>
                        </a:spcAft>
                        <a:buClrTx/>
                        <a:buSzTx/>
                        <a:buFontTx/>
                        <a:buNone/>
                        <a:tabLst/>
                      </a:pPr>
                      <a:r>
                        <a:rPr kumimoji="0" lang="it-IT" sz="2800" b="1" i="0" u="none" strike="noStrike" kern="1200" cap="none" normalizeH="0" baseline="0" dirty="0">
                          <a:ln>
                            <a:noFill/>
                          </a:ln>
                          <a:solidFill>
                            <a:srgbClr val="336699"/>
                          </a:solidFill>
                          <a:effectLst>
                            <a:outerShdw blurRad="38100" dist="38100" dir="2700000" algn="tl">
                              <a:srgbClr val="000000">
                                <a:alpha val="43137"/>
                              </a:srgbClr>
                            </a:outerShdw>
                          </a:effectLst>
                          <a:latin typeface="Arial" charset="0"/>
                          <a:ea typeface="MS PGothic" pitchFamily="34" charset="-128"/>
                          <a:cs typeface="Aharoni" panose="02010803020104030203" pitchFamily="2" charset="-79"/>
                        </a:rPr>
                        <a:t>Crisi d’impresa ed impossibilità di esprimere un giudizio da parte del revisore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 name="Segnaposto numero diapositiva 1"/>
          <p:cNvSpPr>
            <a:spLocks noGrp="1"/>
          </p:cNvSpPr>
          <p:nvPr>
            <p:ph type="sldNum" sz="quarter" idx="12"/>
          </p:nvPr>
        </p:nvSpPr>
        <p:spPr/>
        <p:txBody>
          <a:bodyPr/>
          <a:lstStyle/>
          <a:p>
            <a:fld id="{C8BF279D-65DA-4E3B-9F15-FFD072649DDA}" type="slidenum">
              <a:rPr lang="it-IT" smtClean="0"/>
              <a:pPr/>
              <a:t>8</a:t>
            </a:fld>
            <a:endParaRPr lang="it-IT"/>
          </a:p>
        </p:txBody>
      </p:sp>
    </p:spTree>
    <p:extLst>
      <p:ext uri="{BB962C8B-B14F-4D97-AF65-F5344CB8AC3E}">
        <p14:creationId xmlns:p14="http://schemas.microsoft.com/office/powerpoint/2010/main" val="1914421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2D7816-10B0-407B-BA88-592A7AE6D186}"/>
              </a:ext>
            </a:extLst>
          </p:cNvPr>
          <p:cNvSpPr>
            <a:spLocks noGrp="1"/>
          </p:cNvSpPr>
          <p:nvPr>
            <p:ph type="title"/>
          </p:nvPr>
        </p:nvSpPr>
        <p:spPr/>
        <p:txBody>
          <a:bodyPr/>
          <a:lstStyle/>
          <a:p>
            <a:r>
              <a:rPr lang="it-IT" dirty="0"/>
              <a:t>Giudizio del revisore</a:t>
            </a:r>
          </a:p>
        </p:txBody>
      </p:sp>
      <p:sp>
        <p:nvSpPr>
          <p:cNvPr id="3" name="Segnaposto contenuto 2">
            <a:extLst>
              <a:ext uri="{FF2B5EF4-FFF2-40B4-BE49-F238E27FC236}">
                <a16:creationId xmlns:a16="http://schemas.microsoft.com/office/drawing/2014/main" id="{E87BDD42-1962-412E-979A-68F256B9086B}"/>
              </a:ext>
            </a:extLst>
          </p:cNvPr>
          <p:cNvSpPr>
            <a:spLocks noGrp="1"/>
          </p:cNvSpPr>
          <p:nvPr>
            <p:ph idx="1"/>
          </p:nvPr>
        </p:nvSpPr>
        <p:spPr/>
        <p:txBody>
          <a:bodyPr>
            <a:normAutofit fontScale="85000" lnSpcReduction="10000"/>
          </a:bodyPr>
          <a:lstStyle/>
          <a:p>
            <a:pPr marL="0" indent="0">
              <a:buNone/>
            </a:pPr>
            <a:r>
              <a:rPr lang="it-IT" dirty="0"/>
              <a:t>Ai sensi dell’articolo 14 del </a:t>
            </a:r>
            <a:r>
              <a:rPr lang="it-IT" dirty="0" err="1"/>
              <a:t>D.Lgs.</a:t>
            </a:r>
            <a:r>
              <a:rPr lang="it-IT" dirty="0"/>
              <a:t> 39/2010 il revisore può emettere 4 tipologie di giudizio: </a:t>
            </a:r>
          </a:p>
          <a:p>
            <a:r>
              <a:rPr lang="it-IT" dirty="0"/>
              <a:t>positivo, laddove non riscontri errori significativi o limitazioni nelle procedure di revisione; </a:t>
            </a:r>
          </a:p>
          <a:p>
            <a:r>
              <a:rPr lang="it-IT" dirty="0"/>
              <a:t>con rilievi ove riscontri errori non corretti valutati come significativi ma non particolarmente gravi o subisca limitazioni nelle procedure di revisione con effetti potenzialmente significativi; </a:t>
            </a:r>
          </a:p>
          <a:p>
            <a:r>
              <a:rPr lang="it-IT" dirty="0"/>
              <a:t>negativo laddove riscontri errori valutati come pervasivi; </a:t>
            </a:r>
          </a:p>
          <a:p>
            <a:r>
              <a:rPr lang="it-IT" dirty="0"/>
              <a:t>può dichiararsi impossibilitato a esprimere un giudizio</a:t>
            </a:r>
          </a:p>
        </p:txBody>
      </p:sp>
      <p:sp>
        <p:nvSpPr>
          <p:cNvPr id="4" name="Segnaposto numero diapositiva 3">
            <a:extLst>
              <a:ext uri="{FF2B5EF4-FFF2-40B4-BE49-F238E27FC236}">
                <a16:creationId xmlns:a16="http://schemas.microsoft.com/office/drawing/2014/main" id="{CEBFAB54-A8D4-430F-9F55-0B4457848BF6}"/>
              </a:ext>
            </a:extLst>
          </p:cNvPr>
          <p:cNvSpPr>
            <a:spLocks noGrp="1"/>
          </p:cNvSpPr>
          <p:nvPr>
            <p:ph type="sldNum" sz="quarter" idx="12"/>
          </p:nvPr>
        </p:nvSpPr>
        <p:spPr/>
        <p:txBody>
          <a:bodyPr/>
          <a:lstStyle/>
          <a:p>
            <a:fld id="{59799A8C-7E95-4F15-A715-A9CC2866DD72}" type="slidenum">
              <a:rPr lang="it-IT" smtClean="0"/>
              <a:pPr/>
              <a:t>9</a:t>
            </a:fld>
            <a:endParaRPr lang="it-IT"/>
          </a:p>
        </p:txBody>
      </p:sp>
    </p:spTree>
    <p:extLst>
      <p:ext uri="{BB962C8B-B14F-4D97-AF65-F5344CB8AC3E}">
        <p14:creationId xmlns:p14="http://schemas.microsoft.com/office/powerpoint/2010/main" val="3383131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51CCE5-6F33-4F4F-A1D6-C36D37BA7693}"/>
              </a:ext>
            </a:extLst>
          </p:cNvPr>
          <p:cNvSpPr>
            <a:spLocks noGrp="1"/>
          </p:cNvSpPr>
          <p:nvPr>
            <p:ph type="title"/>
          </p:nvPr>
        </p:nvSpPr>
        <p:spPr/>
        <p:txBody>
          <a:bodyPr/>
          <a:lstStyle/>
          <a:p>
            <a:r>
              <a:rPr lang="it-IT" dirty="0"/>
              <a:t>Due fattispecie della «no opinion»</a:t>
            </a:r>
          </a:p>
        </p:txBody>
      </p:sp>
      <p:sp>
        <p:nvSpPr>
          <p:cNvPr id="3" name="Segnaposto contenuto 2">
            <a:extLst>
              <a:ext uri="{FF2B5EF4-FFF2-40B4-BE49-F238E27FC236}">
                <a16:creationId xmlns:a16="http://schemas.microsoft.com/office/drawing/2014/main" id="{21867B33-411D-4C6A-8345-163C4A8146A6}"/>
              </a:ext>
            </a:extLst>
          </p:cNvPr>
          <p:cNvSpPr>
            <a:spLocks noGrp="1"/>
          </p:cNvSpPr>
          <p:nvPr>
            <p:ph idx="1"/>
          </p:nvPr>
        </p:nvSpPr>
        <p:spPr/>
        <p:txBody>
          <a:bodyPr>
            <a:normAutofit fontScale="85000" lnSpcReduction="20000"/>
          </a:bodyPr>
          <a:lstStyle/>
          <a:p>
            <a:pPr marL="0" indent="0">
              <a:buNone/>
            </a:pPr>
            <a:endParaRPr lang="it-IT" dirty="0"/>
          </a:p>
          <a:p>
            <a:pPr algn="just"/>
            <a:r>
              <a:rPr lang="it-IT" dirty="0"/>
              <a:t>La prima è legata alla circostanza che il revisore non riesca ad acquisire elementi probativi appropriati e sufficienti sui quali basare il proprio giudizio a causa di limitazioni che potrebbero avere effetti pervasivi sul bilancio.</a:t>
            </a:r>
          </a:p>
          <a:p>
            <a:pPr algn="just"/>
            <a:r>
              <a:rPr lang="it-IT" dirty="0"/>
              <a:t>La seconda è, invece, tipica della “crisi d’impresa” ed è legata ai casi nei quali anche a fronte di piani redatti dagli amministratori per dimostrare la sussistenza della continuità aziendale esistono molteplici incertezze il cui effetto cumulato sul bilancio rende al revisore impossibile esprimersi sul bilancio.</a:t>
            </a:r>
          </a:p>
        </p:txBody>
      </p:sp>
      <p:sp>
        <p:nvSpPr>
          <p:cNvPr id="4" name="Segnaposto numero diapositiva 3">
            <a:extLst>
              <a:ext uri="{FF2B5EF4-FFF2-40B4-BE49-F238E27FC236}">
                <a16:creationId xmlns:a16="http://schemas.microsoft.com/office/drawing/2014/main" id="{0293D98E-9802-4D9D-991E-F9FEF1186469}"/>
              </a:ext>
            </a:extLst>
          </p:cNvPr>
          <p:cNvSpPr>
            <a:spLocks noGrp="1"/>
          </p:cNvSpPr>
          <p:nvPr>
            <p:ph type="sldNum" sz="quarter" idx="12"/>
          </p:nvPr>
        </p:nvSpPr>
        <p:spPr/>
        <p:txBody>
          <a:bodyPr/>
          <a:lstStyle/>
          <a:p>
            <a:fld id="{59799A8C-7E95-4F15-A715-A9CC2866DD72}" type="slidenum">
              <a:rPr lang="it-IT" smtClean="0"/>
              <a:pPr/>
              <a:t>10</a:t>
            </a:fld>
            <a:endParaRPr lang="it-IT"/>
          </a:p>
        </p:txBody>
      </p:sp>
    </p:spTree>
    <p:extLst>
      <p:ext uri="{BB962C8B-B14F-4D97-AF65-F5344CB8AC3E}">
        <p14:creationId xmlns:p14="http://schemas.microsoft.com/office/powerpoint/2010/main" val="940647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AC9AC5-5F38-4063-8A27-1E53A6C1584F}"/>
              </a:ext>
            </a:extLst>
          </p:cNvPr>
          <p:cNvSpPr>
            <a:spLocks noGrp="1"/>
          </p:cNvSpPr>
          <p:nvPr>
            <p:ph type="title"/>
          </p:nvPr>
        </p:nvSpPr>
        <p:spPr/>
        <p:txBody>
          <a:bodyPr/>
          <a:lstStyle/>
          <a:p>
            <a:r>
              <a:rPr lang="it-IT" dirty="0"/>
              <a:t>Significativa incertezza</a:t>
            </a:r>
          </a:p>
        </p:txBody>
      </p:sp>
      <p:sp>
        <p:nvSpPr>
          <p:cNvPr id="3" name="Segnaposto contenuto 2">
            <a:extLst>
              <a:ext uri="{FF2B5EF4-FFF2-40B4-BE49-F238E27FC236}">
                <a16:creationId xmlns:a16="http://schemas.microsoft.com/office/drawing/2014/main" id="{0478886A-D12C-4D09-A6B8-C76D01CBDE58}"/>
              </a:ext>
            </a:extLst>
          </p:cNvPr>
          <p:cNvSpPr>
            <a:spLocks noGrp="1"/>
          </p:cNvSpPr>
          <p:nvPr>
            <p:ph idx="1"/>
          </p:nvPr>
        </p:nvSpPr>
        <p:spPr/>
        <p:txBody>
          <a:bodyPr>
            <a:normAutofit fontScale="92500" lnSpcReduction="10000"/>
          </a:bodyPr>
          <a:lstStyle/>
          <a:p>
            <a:pPr marL="0" indent="0" algn="just">
              <a:buNone/>
            </a:pPr>
            <a:r>
              <a:rPr lang="it-IT" dirty="0"/>
              <a:t>L’ISA (Italia) 570, al paragrafo 58, afferma che esiste un’incertezza significativa quando l’entità dell’impatto potenziale di eventi o circostanze e la probabilità che essi si verifichino è tale che, a giudizio del revisore, si renda necessaria un’informativa appropriata sulla natura e sulle implicazioni di tale incertezza al fine di una corretta rappresentazione del bilancio, in presenza di un quadro normativo basato sulla corretta rappresentazione.</a:t>
            </a:r>
          </a:p>
        </p:txBody>
      </p:sp>
      <p:sp>
        <p:nvSpPr>
          <p:cNvPr id="4" name="Segnaposto numero diapositiva 3">
            <a:extLst>
              <a:ext uri="{FF2B5EF4-FFF2-40B4-BE49-F238E27FC236}">
                <a16:creationId xmlns:a16="http://schemas.microsoft.com/office/drawing/2014/main" id="{1C7D99E1-D209-4984-97DA-E47D46A87F75}"/>
              </a:ext>
            </a:extLst>
          </p:cNvPr>
          <p:cNvSpPr>
            <a:spLocks noGrp="1"/>
          </p:cNvSpPr>
          <p:nvPr>
            <p:ph type="sldNum" sz="quarter" idx="12"/>
          </p:nvPr>
        </p:nvSpPr>
        <p:spPr/>
        <p:txBody>
          <a:bodyPr/>
          <a:lstStyle/>
          <a:p>
            <a:fld id="{59799A8C-7E95-4F15-A715-A9CC2866DD72}" type="slidenum">
              <a:rPr lang="it-IT" smtClean="0"/>
              <a:pPr/>
              <a:t>11</a:t>
            </a:fld>
            <a:endParaRPr lang="it-IT"/>
          </a:p>
        </p:txBody>
      </p:sp>
    </p:spTree>
    <p:extLst>
      <p:ext uri="{BB962C8B-B14F-4D97-AF65-F5344CB8AC3E}">
        <p14:creationId xmlns:p14="http://schemas.microsoft.com/office/powerpoint/2010/main" val="680426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9EF051-FC41-4C4C-9880-F3B553A9694B}"/>
              </a:ext>
            </a:extLst>
          </p:cNvPr>
          <p:cNvSpPr>
            <a:spLocks noGrp="1"/>
          </p:cNvSpPr>
          <p:nvPr>
            <p:ph type="title"/>
          </p:nvPr>
        </p:nvSpPr>
        <p:spPr/>
        <p:txBody>
          <a:bodyPr/>
          <a:lstStyle/>
          <a:p>
            <a:r>
              <a:rPr lang="it-IT" dirty="0"/>
              <a:t>Il revisore dovrà</a:t>
            </a:r>
          </a:p>
        </p:txBody>
      </p:sp>
      <p:sp>
        <p:nvSpPr>
          <p:cNvPr id="3" name="Segnaposto contenuto 2">
            <a:extLst>
              <a:ext uri="{FF2B5EF4-FFF2-40B4-BE49-F238E27FC236}">
                <a16:creationId xmlns:a16="http://schemas.microsoft.com/office/drawing/2014/main" id="{935567EC-DAFA-4666-80C7-0A46B28AFA2F}"/>
              </a:ext>
            </a:extLst>
          </p:cNvPr>
          <p:cNvSpPr>
            <a:spLocks noGrp="1"/>
          </p:cNvSpPr>
          <p:nvPr>
            <p:ph idx="1"/>
          </p:nvPr>
        </p:nvSpPr>
        <p:spPr/>
        <p:txBody>
          <a:bodyPr>
            <a:normAutofit fontScale="77500" lnSpcReduction="20000"/>
          </a:bodyPr>
          <a:lstStyle/>
          <a:p>
            <a:pPr marL="514350" indent="-514350">
              <a:buFont typeface="+mj-lt"/>
              <a:buAutoNum type="arabicPeriod"/>
            </a:pPr>
            <a:r>
              <a:rPr lang="it-IT" dirty="0"/>
              <a:t>Verificare se vi siano effettivamente condizioni di incertezza sulla continuità aziendale;</a:t>
            </a:r>
          </a:p>
          <a:p>
            <a:pPr marL="514350" indent="-514350">
              <a:buFont typeface="+mj-lt"/>
              <a:buAutoNum type="arabicPeriod"/>
            </a:pPr>
            <a:r>
              <a:rPr lang="it-IT" dirty="0"/>
              <a:t>In presenza di un’incertezza significativa, quindi, il revisore deve stabilire se il bilancio, in nota integrativa e nella relazione sulla gestione:</a:t>
            </a:r>
          </a:p>
          <a:p>
            <a:pPr lvl="1"/>
            <a:r>
              <a:rPr lang="it-IT" dirty="0"/>
              <a:t>fornisca un’informativa adeguata degli eventi o delle circostanze principali che possano far sorgere dubbi significativi sulla capacità di procedere in continuità nonché dei piani degli amministratori per farvi fronte;</a:t>
            </a:r>
          </a:p>
          <a:p>
            <a:pPr lvl="1"/>
            <a:r>
              <a:rPr lang="it-IT" dirty="0"/>
              <a:t>evidenzi chiaramente che esiste un’incertezza significativa relativa ai predetti eventi o circostanze, che quindi l’impresa potrebbe non essere in grado di continuare come entità in funzionamento e, di conseguenza, che la stessa può non essere in grado di realizzare le proprie attività e far fronte alle proprie passività nel normale svolgimento dell’attività aziendale.</a:t>
            </a:r>
          </a:p>
        </p:txBody>
      </p:sp>
      <p:sp>
        <p:nvSpPr>
          <p:cNvPr id="4" name="Segnaposto numero diapositiva 3">
            <a:extLst>
              <a:ext uri="{FF2B5EF4-FFF2-40B4-BE49-F238E27FC236}">
                <a16:creationId xmlns:a16="http://schemas.microsoft.com/office/drawing/2014/main" id="{C3D3240A-B297-4AC7-936A-FDF9A0DDA432}"/>
              </a:ext>
            </a:extLst>
          </p:cNvPr>
          <p:cNvSpPr>
            <a:spLocks noGrp="1"/>
          </p:cNvSpPr>
          <p:nvPr>
            <p:ph type="sldNum" sz="quarter" idx="12"/>
          </p:nvPr>
        </p:nvSpPr>
        <p:spPr/>
        <p:txBody>
          <a:bodyPr/>
          <a:lstStyle/>
          <a:p>
            <a:fld id="{59799A8C-7E95-4F15-A715-A9CC2866DD72}" type="slidenum">
              <a:rPr lang="it-IT" smtClean="0"/>
              <a:pPr/>
              <a:t>12</a:t>
            </a:fld>
            <a:endParaRPr lang="it-IT"/>
          </a:p>
        </p:txBody>
      </p:sp>
    </p:spTree>
    <p:extLst>
      <p:ext uri="{BB962C8B-B14F-4D97-AF65-F5344CB8AC3E}">
        <p14:creationId xmlns:p14="http://schemas.microsoft.com/office/powerpoint/2010/main" val="3907428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A0C2E3-6F56-408D-B850-DA7E1A194A2D}"/>
              </a:ext>
            </a:extLst>
          </p:cNvPr>
          <p:cNvSpPr>
            <a:spLocks noGrp="1"/>
          </p:cNvSpPr>
          <p:nvPr>
            <p:ph type="title"/>
          </p:nvPr>
        </p:nvSpPr>
        <p:spPr/>
        <p:txBody>
          <a:bodyPr>
            <a:normAutofit fontScale="90000"/>
          </a:bodyPr>
          <a:lstStyle/>
          <a:p>
            <a:r>
              <a:rPr lang="it-IT" dirty="0"/>
              <a:t>Dichiarazione di impossibilità ad esprimere un giudizio</a:t>
            </a:r>
          </a:p>
        </p:txBody>
      </p:sp>
      <p:sp>
        <p:nvSpPr>
          <p:cNvPr id="3" name="Segnaposto contenuto 2">
            <a:extLst>
              <a:ext uri="{FF2B5EF4-FFF2-40B4-BE49-F238E27FC236}">
                <a16:creationId xmlns:a16="http://schemas.microsoft.com/office/drawing/2014/main" id="{B4C7E230-DBB5-4CE8-AAAF-4BB55AB4B7C6}"/>
              </a:ext>
            </a:extLst>
          </p:cNvPr>
          <p:cNvSpPr>
            <a:spLocks noGrp="1"/>
          </p:cNvSpPr>
          <p:nvPr>
            <p:ph idx="1"/>
          </p:nvPr>
        </p:nvSpPr>
        <p:spPr/>
        <p:txBody>
          <a:bodyPr>
            <a:normAutofit fontScale="85000" lnSpcReduction="10000"/>
          </a:bodyPr>
          <a:lstStyle/>
          <a:p>
            <a:pPr marL="0" indent="0" algn="just">
              <a:buNone/>
            </a:pPr>
            <a:r>
              <a:rPr lang="it-IT" dirty="0"/>
              <a:t>Nel paragrafo della relazione intitolato “Dichiarazione di impossibilità di esprimere un giudizio” il revisore dichiarerà di non esprimere un giudizio sul bilancio a causa degli effetti connessi alle incertezze descritte.</a:t>
            </a:r>
          </a:p>
          <a:p>
            <a:pPr marL="0" indent="0" algn="just">
              <a:buNone/>
            </a:pPr>
            <a:endParaRPr lang="it-IT" dirty="0"/>
          </a:p>
          <a:p>
            <a:pPr marL="0" indent="0" algn="just">
              <a:buNone/>
            </a:pPr>
            <a:r>
              <a:rPr lang="it-IT" dirty="0"/>
              <a:t>Nella sezione “Elementi alla base della dichiarazione di impossibilità di esprimere un giudizio” effettuerà un richiamo a quanto indicato dagli amministratori in merito alle significative incertezze, a come tali incertezze coinvolgano il bilancio nel suo complesso e come esse si   influenzino reciprocamente.</a:t>
            </a:r>
          </a:p>
        </p:txBody>
      </p:sp>
      <p:sp>
        <p:nvSpPr>
          <p:cNvPr id="4" name="Segnaposto numero diapositiva 3">
            <a:extLst>
              <a:ext uri="{FF2B5EF4-FFF2-40B4-BE49-F238E27FC236}">
                <a16:creationId xmlns:a16="http://schemas.microsoft.com/office/drawing/2014/main" id="{910C08B0-D8F5-451D-BB1E-5134DDFAE405}"/>
              </a:ext>
            </a:extLst>
          </p:cNvPr>
          <p:cNvSpPr>
            <a:spLocks noGrp="1"/>
          </p:cNvSpPr>
          <p:nvPr>
            <p:ph type="sldNum" sz="quarter" idx="12"/>
          </p:nvPr>
        </p:nvSpPr>
        <p:spPr/>
        <p:txBody>
          <a:bodyPr/>
          <a:lstStyle/>
          <a:p>
            <a:fld id="{59799A8C-7E95-4F15-A715-A9CC2866DD72}" type="slidenum">
              <a:rPr lang="it-IT" smtClean="0"/>
              <a:pPr/>
              <a:t>13</a:t>
            </a:fld>
            <a:endParaRPr lang="it-IT"/>
          </a:p>
        </p:txBody>
      </p:sp>
    </p:spTree>
    <p:extLst>
      <p:ext uri="{BB962C8B-B14F-4D97-AF65-F5344CB8AC3E}">
        <p14:creationId xmlns:p14="http://schemas.microsoft.com/office/powerpoint/2010/main" val="544427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288" name="Group 8"/>
          <p:cNvGraphicFramePr>
            <a:graphicFrameLocks noGrp="1"/>
          </p:cNvGraphicFramePr>
          <p:nvPr>
            <p:extLst>
              <p:ext uri="{D42A27DB-BD31-4B8C-83A1-F6EECF244321}">
                <p14:modId xmlns:p14="http://schemas.microsoft.com/office/powerpoint/2010/main" val="867298064"/>
              </p:ext>
            </p:extLst>
          </p:nvPr>
        </p:nvGraphicFramePr>
        <p:xfrm>
          <a:off x="395288" y="2420938"/>
          <a:ext cx="8424862" cy="1368425"/>
        </p:xfrm>
        <a:graphic>
          <a:graphicData uri="http://schemas.openxmlformats.org/drawingml/2006/table">
            <a:tbl>
              <a:tblPr/>
              <a:tblGrid>
                <a:gridCol w="8424862">
                  <a:extLst>
                    <a:ext uri="{9D8B030D-6E8A-4147-A177-3AD203B41FA5}">
                      <a16:colId xmlns:a16="http://schemas.microsoft.com/office/drawing/2014/main" val="20000"/>
                    </a:ext>
                  </a:extLst>
                </a:gridCol>
              </a:tblGrid>
              <a:tr h="1368425">
                <a:tc>
                  <a:txBody>
                    <a:bodyPr/>
                    <a:lstStyle/>
                    <a:p>
                      <a:pPr marL="0" marR="0" lvl="0" indent="0" algn="ctr" defTabSz="914400" rtl="0" eaLnBrk="1" fontAlgn="base" latinLnBrk="0" hangingPunct="1">
                        <a:lnSpc>
                          <a:spcPct val="160000"/>
                        </a:lnSpc>
                        <a:spcBef>
                          <a:spcPct val="20000"/>
                        </a:spcBef>
                        <a:spcAft>
                          <a:spcPct val="0"/>
                        </a:spcAft>
                        <a:buClrTx/>
                        <a:buSzTx/>
                        <a:buFontTx/>
                        <a:buNone/>
                        <a:tabLst/>
                      </a:pPr>
                      <a:r>
                        <a:rPr kumimoji="0" lang="it-IT" sz="2800" b="1" i="0" u="none" strike="noStrike" kern="1200" cap="none" normalizeH="0" baseline="0" dirty="0">
                          <a:ln>
                            <a:noFill/>
                          </a:ln>
                          <a:solidFill>
                            <a:srgbClr val="336699"/>
                          </a:solidFill>
                          <a:effectLst>
                            <a:outerShdw blurRad="38100" dist="38100" dir="2700000" algn="tl">
                              <a:srgbClr val="000000">
                                <a:alpha val="43137"/>
                              </a:srgbClr>
                            </a:outerShdw>
                          </a:effectLst>
                          <a:latin typeface="Arial" charset="0"/>
                          <a:ea typeface="MS PGothic" pitchFamily="34" charset="-128"/>
                          <a:cs typeface="Aharoni" panose="02010803020104030203" pitchFamily="2" charset="-79"/>
                        </a:rPr>
                        <a:t>Relazione sul sistema di controllo interno</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 name="Segnaposto numero diapositiva 1"/>
          <p:cNvSpPr>
            <a:spLocks noGrp="1"/>
          </p:cNvSpPr>
          <p:nvPr>
            <p:ph type="sldNum" sz="quarter" idx="12"/>
          </p:nvPr>
        </p:nvSpPr>
        <p:spPr/>
        <p:txBody>
          <a:bodyPr/>
          <a:lstStyle/>
          <a:p>
            <a:fld id="{C8BF279D-65DA-4E3B-9F15-FFD072649DDA}" type="slidenum">
              <a:rPr lang="it-IT" smtClean="0"/>
              <a:pPr/>
              <a:t>14</a:t>
            </a:fld>
            <a:endParaRPr lang="it-IT"/>
          </a:p>
        </p:txBody>
      </p:sp>
    </p:spTree>
    <p:extLst>
      <p:ext uri="{BB962C8B-B14F-4D97-AF65-F5344CB8AC3E}">
        <p14:creationId xmlns:p14="http://schemas.microsoft.com/office/powerpoint/2010/main" val="861038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812BBC-64AF-4D03-999D-013EFA384302}"/>
              </a:ext>
            </a:extLst>
          </p:cNvPr>
          <p:cNvSpPr>
            <a:spLocks noGrp="1"/>
          </p:cNvSpPr>
          <p:nvPr>
            <p:ph type="title"/>
          </p:nvPr>
        </p:nvSpPr>
        <p:spPr/>
        <p:txBody>
          <a:bodyPr/>
          <a:lstStyle/>
          <a:p>
            <a:r>
              <a:rPr lang="it-IT" dirty="0"/>
              <a:t>ISA Italia 201</a:t>
            </a:r>
          </a:p>
        </p:txBody>
      </p:sp>
      <p:sp>
        <p:nvSpPr>
          <p:cNvPr id="3" name="Segnaposto contenuto 2">
            <a:extLst>
              <a:ext uri="{FF2B5EF4-FFF2-40B4-BE49-F238E27FC236}">
                <a16:creationId xmlns:a16="http://schemas.microsoft.com/office/drawing/2014/main" id="{71FC1A2D-E001-443F-B853-F7C34BAA2D60}"/>
              </a:ext>
            </a:extLst>
          </p:cNvPr>
          <p:cNvSpPr>
            <a:spLocks noGrp="1"/>
          </p:cNvSpPr>
          <p:nvPr>
            <p:ph idx="1"/>
          </p:nvPr>
        </p:nvSpPr>
        <p:spPr/>
        <p:txBody>
          <a:bodyPr>
            <a:normAutofit lnSpcReduction="10000"/>
          </a:bodyPr>
          <a:lstStyle/>
          <a:p>
            <a:pPr marL="0" indent="0" algn="just">
              <a:buNone/>
            </a:pPr>
            <a:r>
              <a:rPr lang="it-IT" i="1" dirty="0"/>
              <a:t>«acquisiamo una comprensione del controllo interno rilevante ai fini della revisione contabile allo scopo di definire procedure di revisione appropriate alle circostanze e non per esprimere un giudizio sull’efficacia del controllo interno dell’impresa. Vi comunicheremo tuttavia per iscritto le eventuali carenze significative nel controllo interno rilevanti ai fini della revisione contabile del bilancio che abbiamo identificato nel corso della medesima»</a:t>
            </a:r>
          </a:p>
        </p:txBody>
      </p:sp>
      <p:sp>
        <p:nvSpPr>
          <p:cNvPr id="4" name="Segnaposto numero diapositiva 3">
            <a:extLst>
              <a:ext uri="{FF2B5EF4-FFF2-40B4-BE49-F238E27FC236}">
                <a16:creationId xmlns:a16="http://schemas.microsoft.com/office/drawing/2014/main" id="{70A875DE-2D86-4C14-A271-2BFDF0240A4B}"/>
              </a:ext>
            </a:extLst>
          </p:cNvPr>
          <p:cNvSpPr>
            <a:spLocks noGrp="1"/>
          </p:cNvSpPr>
          <p:nvPr>
            <p:ph type="sldNum" sz="quarter" idx="12"/>
          </p:nvPr>
        </p:nvSpPr>
        <p:spPr/>
        <p:txBody>
          <a:bodyPr/>
          <a:lstStyle/>
          <a:p>
            <a:fld id="{59799A8C-7E95-4F15-A715-A9CC2866DD72}" type="slidenum">
              <a:rPr lang="it-IT" smtClean="0"/>
              <a:pPr/>
              <a:t>15</a:t>
            </a:fld>
            <a:endParaRPr lang="it-IT"/>
          </a:p>
        </p:txBody>
      </p:sp>
    </p:spTree>
    <p:extLst>
      <p:ext uri="{BB962C8B-B14F-4D97-AF65-F5344CB8AC3E}">
        <p14:creationId xmlns:p14="http://schemas.microsoft.com/office/powerpoint/2010/main" val="14324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81404A6-84A6-46F0-ACB9-AC7B8FFE5763}"/>
              </a:ext>
            </a:extLst>
          </p:cNvPr>
          <p:cNvSpPr>
            <a:spLocks noGrp="1"/>
          </p:cNvSpPr>
          <p:nvPr>
            <p:ph type="title"/>
          </p:nvPr>
        </p:nvSpPr>
        <p:spPr/>
        <p:txBody>
          <a:bodyPr/>
          <a:lstStyle/>
          <a:p>
            <a:r>
              <a:rPr lang="it-IT" dirty="0"/>
              <a:t>Management </a:t>
            </a:r>
            <a:r>
              <a:rPr lang="it-IT" dirty="0" err="1"/>
              <a:t>letter</a:t>
            </a:r>
            <a:r>
              <a:rPr lang="it-IT" dirty="0"/>
              <a:t> </a:t>
            </a:r>
          </a:p>
        </p:txBody>
      </p:sp>
      <p:sp>
        <p:nvSpPr>
          <p:cNvPr id="3" name="Segnaposto contenuto 2">
            <a:extLst>
              <a:ext uri="{FF2B5EF4-FFF2-40B4-BE49-F238E27FC236}">
                <a16:creationId xmlns:a16="http://schemas.microsoft.com/office/drawing/2014/main" id="{E98162CD-192F-4E5B-B9C9-96937D34DCBB}"/>
              </a:ext>
            </a:extLst>
          </p:cNvPr>
          <p:cNvSpPr>
            <a:spLocks noGrp="1"/>
          </p:cNvSpPr>
          <p:nvPr>
            <p:ph idx="1"/>
          </p:nvPr>
        </p:nvSpPr>
        <p:spPr/>
        <p:txBody>
          <a:bodyPr/>
          <a:lstStyle/>
          <a:p>
            <a:r>
              <a:rPr lang="it-IT" dirty="0"/>
              <a:t>Non obbligatoria;</a:t>
            </a:r>
          </a:p>
          <a:p>
            <a:r>
              <a:rPr lang="it-IT" dirty="0"/>
              <a:t>Indipendente dal giudizio finale;</a:t>
            </a:r>
          </a:p>
          <a:p>
            <a:r>
              <a:rPr lang="it-IT" dirty="0"/>
              <a:t>Contenuto libero;</a:t>
            </a:r>
          </a:p>
          <a:p>
            <a:r>
              <a:rPr lang="it-IT" dirty="0"/>
              <a:t>Generalmente formulata per iscritto;</a:t>
            </a:r>
          </a:p>
          <a:p>
            <a:r>
              <a:rPr lang="it-IT" dirty="0"/>
              <a:t>NON è pubblica e, quindi, non ha rilevanza esterna</a:t>
            </a:r>
          </a:p>
        </p:txBody>
      </p:sp>
      <p:sp>
        <p:nvSpPr>
          <p:cNvPr id="4" name="Segnaposto numero diapositiva 3">
            <a:extLst>
              <a:ext uri="{FF2B5EF4-FFF2-40B4-BE49-F238E27FC236}">
                <a16:creationId xmlns:a16="http://schemas.microsoft.com/office/drawing/2014/main" id="{B71712A0-44FE-4442-A7FD-480F844F0EBB}"/>
              </a:ext>
            </a:extLst>
          </p:cNvPr>
          <p:cNvSpPr>
            <a:spLocks noGrp="1"/>
          </p:cNvSpPr>
          <p:nvPr>
            <p:ph type="sldNum" sz="quarter" idx="12"/>
          </p:nvPr>
        </p:nvSpPr>
        <p:spPr/>
        <p:txBody>
          <a:bodyPr/>
          <a:lstStyle/>
          <a:p>
            <a:fld id="{59799A8C-7E95-4F15-A715-A9CC2866DD72}" type="slidenum">
              <a:rPr lang="it-IT" smtClean="0"/>
              <a:pPr/>
              <a:t>16</a:t>
            </a:fld>
            <a:endParaRPr lang="it-IT"/>
          </a:p>
        </p:txBody>
      </p:sp>
    </p:spTree>
    <p:extLst>
      <p:ext uri="{BB962C8B-B14F-4D97-AF65-F5344CB8AC3E}">
        <p14:creationId xmlns:p14="http://schemas.microsoft.com/office/powerpoint/2010/main" val="3652215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548545-05D5-4795-A2C1-8409D309D488}"/>
              </a:ext>
            </a:extLst>
          </p:cNvPr>
          <p:cNvSpPr>
            <a:spLocks noGrp="1"/>
          </p:cNvSpPr>
          <p:nvPr>
            <p:ph type="title"/>
          </p:nvPr>
        </p:nvSpPr>
        <p:spPr/>
        <p:txBody>
          <a:bodyPr/>
          <a:lstStyle/>
          <a:p>
            <a:r>
              <a:rPr lang="it-IT" dirty="0"/>
              <a:t>Management </a:t>
            </a:r>
            <a:r>
              <a:rPr lang="it-IT" dirty="0" err="1"/>
              <a:t>letter</a:t>
            </a:r>
            <a:r>
              <a:rPr lang="it-IT" dirty="0"/>
              <a:t> – obiettivi:</a:t>
            </a:r>
          </a:p>
        </p:txBody>
      </p:sp>
      <p:sp>
        <p:nvSpPr>
          <p:cNvPr id="3" name="Segnaposto contenuto 2">
            <a:extLst>
              <a:ext uri="{FF2B5EF4-FFF2-40B4-BE49-F238E27FC236}">
                <a16:creationId xmlns:a16="http://schemas.microsoft.com/office/drawing/2014/main" id="{641ADC30-B49A-4C52-896B-2469E33CDB43}"/>
              </a:ext>
            </a:extLst>
          </p:cNvPr>
          <p:cNvSpPr>
            <a:spLocks noGrp="1"/>
          </p:cNvSpPr>
          <p:nvPr>
            <p:ph idx="1"/>
          </p:nvPr>
        </p:nvSpPr>
        <p:spPr/>
        <p:txBody>
          <a:bodyPr/>
          <a:lstStyle/>
          <a:p>
            <a:pPr marL="0" indent="0" algn="just">
              <a:buNone/>
            </a:pPr>
            <a:r>
              <a:rPr lang="it-IT" dirty="0"/>
              <a:t>comunicazione in modo appropriato delle </a:t>
            </a:r>
            <a:r>
              <a:rPr lang="it-IT" b="1" dirty="0"/>
              <a:t>carenze nel controllo interno </a:t>
            </a:r>
            <a:r>
              <a:rPr lang="it-IT" dirty="0"/>
              <a:t>e degli </a:t>
            </a:r>
            <a:r>
              <a:rPr lang="it-IT" b="1" dirty="0"/>
              <a:t>errori non rilevanti </a:t>
            </a:r>
            <a:r>
              <a:rPr lang="it-IT" dirty="0"/>
              <a:t>che sono stati identificati nel corso della revisione contabile e che, secondo il giudizio professionale del revisore, sono sufficientemente importanti da meritare di essere portati all’attenzione dei responsabili della governance della società.</a:t>
            </a:r>
          </a:p>
        </p:txBody>
      </p:sp>
      <p:sp>
        <p:nvSpPr>
          <p:cNvPr id="4" name="Segnaposto numero diapositiva 3">
            <a:extLst>
              <a:ext uri="{FF2B5EF4-FFF2-40B4-BE49-F238E27FC236}">
                <a16:creationId xmlns:a16="http://schemas.microsoft.com/office/drawing/2014/main" id="{AFDCFBF1-AA76-4B81-B74C-E94A5F411CE7}"/>
              </a:ext>
            </a:extLst>
          </p:cNvPr>
          <p:cNvSpPr>
            <a:spLocks noGrp="1"/>
          </p:cNvSpPr>
          <p:nvPr>
            <p:ph type="sldNum" sz="quarter" idx="12"/>
          </p:nvPr>
        </p:nvSpPr>
        <p:spPr/>
        <p:txBody>
          <a:bodyPr/>
          <a:lstStyle/>
          <a:p>
            <a:fld id="{59799A8C-7E95-4F15-A715-A9CC2866DD72}" type="slidenum">
              <a:rPr lang="it-IT" smtClean="0"/>
              <a:pPr/>
              <a:t>17</a:t>
            </a:fld>
            <a:endParaRPr lang="it-IT"/>
          </a:p>
        </p:txBody>
      </p:sp>
    </p:spTree>
    <p:extLst>
      <p:ext uri="{BB962C8B-B14F-4D97-AF65-F5344CB8AC3E}">
        <p14:creationId xmlns:p14="http://schemas.microsoft.com/office/powerpoint/2010/main" val="3900586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288" name="Group 8"/>
          <p:cNvGraphicFramePr>
            <a:graphicFrameLocks noGrp="1"/>
          </p:cNvGraphicFramePr>
          <p:nvPr>
            <p:extLst>
              <p:ext uri="{D42A27DB-BD31-4B8C-83A1-F6EECF244321}">
                <p14:modId xmlns:p14="http://schemas.microsoft.com/office/powerpoint/2010/main" val="158696572"/>
              </p:ext>
            </p:extLst>
          </p:nvPr>
        </p:nvGraphicFramePr>
        <p:xfrm>
          <a:off x="395288" y="2420938"/>
          <a:ext cx="8424862" cy="1368425"/>
        </p:xfrm>
        <a:graphic>
          <a:graphicData uri="http://schemas.openxmlformats.org/drawingml/2006/table">
            <a:tbl>
              <a:tblPr/>
              <a:tblGrid>
                <a:gridCol w="8424862">
                  <a:extLst>
                    <a:ext uri="{9D8B030D-6E8A-4147-A177-3AD203B41FA5}">
                      <a16:colId xmlns:a16="http://schemas.microsoft.com/office/drawing/2014/main" val="20000"/>
                    </a:ext>
                  </a:extLst>
                </a:gridCol>
              </a:tblGrid>
              <a:tr h="1368425">
                <a:tc>
                  <a:txBody>
                    <a:bodyPr/>
                    <a:lstStyle/>
                    <a:p>
                      <a:pPr marL="0" marR="0" lvl="0" indent="0" algn="ctr" defTabSz="914400" rtl="0" eaLnBrk="1" fontAlgn="base" latinLnBrk="0" hangingPunct="1">
                        <a:lnSpc>
                          <a:spcPct val="160000"/>
                        </a:lnSpc>
                        <a:spcBef>
                          <a:spcPct val="20000"/>
                        </a:spcBef>
                        <a:spcAft>
                          <a:spcPct val="0"/>
                        </a:spcAft>
                        <a:buClrTx/>
                        <a:buSzTx/>
                        <a:buFontTx/>
                        <a:buNone/>
                        <a:tabLst/>
                      </a:pPr>
                      <a:r>
                        <a:rPr kumimoji="0" lang="it-IT" sz="2800" b="1" i="0" u="none" strike="noStrike" kern="1200" cap="none" normalizeH="0" baseline="0" dirty="0">
                          <a:ln>
                            <a:noFill/>
                          </a:ln>
                          <a:solidFill>
                            <a:srgbClr val="336699"/>
                          </a:solidFill>
                          <a:effectLst>
                            <a:outerShdw blurRad="38100" dist="38100" dir="2700000" algn="tl">
                              <a:srgbClr val="000000">
                                <a:alpha val="43137"/>
                              </a:srgbClr>
                            </a:outerShdw>
                          </a:effectLst>
                          <a:latin typeface="Arial" charset="0"/>
                          <a:ea typeface="MS PGothic" pitchFamily="34" charset="-128"/>
                          <a:cs typeface="Aharoni" panose="02010803020104030203" pitchFamily="2" charset="-79"/>
                        </a:rPr>
                        <a:t>Revoca per giusta causa del revisore di Srl nominato prima del differimento del termine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 name="Segnaposto numero diapositiva 1"/>
          <p:cNvSpPr>
            <a:spLocks noGrp="1"/>
          </p:cNvSpPr>
          <p:nvPr>
            <p:ph type="sldNum" sz="quarter" idx="12"/>
          </p:nvPr>
        </p:nvSpPr>
        <p:spPr/>
        <p:txBody>
          <a:bodyPr/>
          <a:lstStyle/>
          <a:p>
            <a:fld id="{C8BF279D-65DA-4E3B-9F15-FFD072649DDA}" type="slidenum">
              <a:rPr lang="it-IT" smtClean="0"/>
              <a:pPr/>
              <a:t>18</a:t>
            </a:fld>
            <a:endParaRPr lang="it-IT"/>
          </a:p>
        </p:txBody>
      </p:sp>
    </p:spTree>
    <p:extLst>
      <p:ext uri="{BB962C8B-B14F-4D97-AF65-F5344CB8AC3E}">
        <p14:creationId xmlns:p14="http://schemas.microsoft.com/office/powerpoint/2010/main" val="3780711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548545-05D5-4795-A2C1-8409D309D488}"/>
              </a:ext>
            </a:extLst>
          </p:cNvPr>
          <p:cNvSpPr>
            <a:spLocks noGrp="1"/>
          </p:cNvSpPr>
          <p:nvPr>
            <p:ph type="title"/>
          </p:nvPr>
        </p:nvSpPr>
        <p:spPr/>
        <p:txBody>
          <a:bodyPr/>
          <a:lstStyle/>
          <a:p>
            <a:r>
              <a:rPr lang="it-IT" dirty="0"/>
              <a:t>Chiarimenti ASSIREVI</a:t>
            </a:r>
          </a:p>
        </p:txBody>
      </p:sp>
      <p:sp>
        <p:nvSpPr>
          <p:cNvPr id="3" name="Segnaposto contenuto 2">
            <a:extLst>
              <a:ext uri="{FF2B5EF4-FFF2-40B4-BE49-F238E27FC236}">
                <a16:creationId xmlns:a16="http://schemas.microsoft.com/office/drawing/2014/main" id="{641ADC30-B49A-4C52-896B-2469E33CDB43}"/>
              </a:ext>
            </a:extLst>
          </p:cNvPr>
          <p:cNvSpPr>
            <a:spLocks noGrp="1"/>
          </p:cNvSpPr>
          <p:nvPr>
            <p:ph idx="1"/>
          </p:nvPr>
        </p:nvSpPr>
        <p:spPr/>
        <p:txBody>
          <a:bodyPr>
            <a:normAutofit/>
          </a:bodyPr>
          <a:lstStyle/>
          <a:p>
            <a:pPr marL="0" indent="0" algn="just">
              <a:buNone/>
            </a:pPr>
            <a:r>
              <a:rPr lang="it-IT" dirty="0"/>
              <a:t>Risulterebbe venuto meno il presupposto normativo dell’intervenuto conferimento dell’incarico. Sussisterebbero dunque i presupposti per l’esercizio dell’interruzione tramite:</a:t>
            </a:r>
          </a:p>
          <a:p>
            <a:pPr lvl="0" algn="just"/>
            <a:r>
              <a:rPr lang="it-IT" dirty="0"/>
              <a:t>revoca per giusta causa, </a:t>
            </a:r>
          </a:p>
          <a:p>
            <a:pPr lvl="0" algn="just"/>
            <a:r>
              <a:rPr lang="it-IT" dirty="0"/>
              <a:t>dimissioni o </a:t>
            </a:r>
          </a:p>
          <a:p>
            <a:pPr lvl="0" algn="just"/>
            <a:r>
              <a:rPr lang="it-IT" dirty="0"/>
              <a:t>risoluzione consensuale. </a:t>
            </a:r>
          </a:p>
        </p:txBody>
      </p:sp>
      <p:sp>
        <p:nvSpPr>
          <p:cNvPr id="4" name="Segnaposto numero diapositiva 3">
            <a:extLst>
              <a:ext uri="{FF2B5EF4-FFF2-40B4-BE49-F238E27FC236}">
                <a16:creationId xmlns:a16="http://schemas.microsoft.com/office/drawing/2014/main" id="{AFDCFBF1-AA76-4B81-B74C-E94A5F411CE7}"/>
              </a:ext>
            </a:extLst>
          </p:cNvPr>
          <p:cNvSpPr>
            <a:spLocks noGrp="1"/>
          </p:cNvSpPr>
          <p:nvPr>
            <p:ph type="sldNum" sz="quarter" idx="12"/>
          </p:nvPr>
        </p:nvSpPr>
        <p:spPr/>
        <p:txBody>
          <a:bodyPr/>
          <a:lstStyle/>
          <a:p>
            <a:fld id="{59799A8C-7E95-4F15-A715-A9CC2866DD72}" type="slidenum">
              <a:rPr lang="it-IT" smtClean="0"/>
              <a:pPr/>
              <a:t>19</a:t>
            </a:fld>
            <a:endParaRPr lang="it-IT"/>
          </a:p>
        </p:txBody>
      </p:sp>
    </p:spTree>
    <p:extLst>
      <p:ext uri="{BB962C8B-B14F-4D97-AF65-F5344CB8AC3E}">
        <p14:creationId xmlns:p14="http://schemas.microsoft.com/office/powerpoint/2010/main" val="3650318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C5D5B-2486-4DAF-A526-C09B84C647C6}"/>
              </a:ext>
            </a:extLst>
          </p:cNvPr>
          <p:cNvSpPr>
            <a:spLocks noGrp="1"/>
          </p:cNvSpPr>
          <p:nvPr>
            <p:ph type="title"/>
          </p:nvPr>
        </p:nvSpPr>
        <p:spPr/>
        <p:txBody>
          <a:bodyPr/>
          <a:lstStyle/>
          <a:p>
            <a:r>
              <a:rPr lang="it-IT" dirty="0" err="1"/>
              <a:t>Cooling</a:t>
            </a:r>
            <a:r>
              <a:rPr lang="it-IT" dirty="0"/>
              <a:t> off</a:t>
            </a:r>
          </a:p>
        </p:txBody>
      </p:sp>
      <p:sp>
        <p:nvSpPr>
          <p:cNvPr id="3" name="Segnaposto contenuto 2">
            <a:extLst>
              <a:ext uri="{FF2B5EF4-FFF2-40B4-BE49-F238E27FC236}">
                <a16:creationId xmlns:a16="http://schemas.microsoft.com/office/drawing/2014/main" id="{1D908F72-FB16-4A32-9F88-020F9AB5E708}"/>
              </a:ext>
            </a:extLst>
          </p:cNvPr>
          <p:cNvSpPr>
            <a:spLocks noGrp="1"/>
          </p:cNvSpPr>
          <p:nvPr>
            <p:ph idx="1"/>
          </p:nvPr>
        </p:nvSpPr>
        <p:spPr/>
        <p:txBody>
          <a:bodyPr>
            <a:normAutofit lnSpcReduction="10000"/>
          </a:bodyPr>
          <a:lstStyle/>
          <a:p>
            <a:pPr marL="0" indent="0">
              <a:buNone/>
            </a:pPr>
            <a:r>
              <a:rPr lang="it-IT" dirty="0"/>
              <a:t>L’articolo 8 del D.M. 261/2012 stabilisce che </a:t>
            </a:r>
          </a:p>
          <a:p>
            <a:pPr marL="0" indent="0" algn="just">
              <a:buNone/>
            </a:pPr>
            <a:r>
              <a:rPr lang="it-IT" dirty="0"/>
              <a:t>“</a:t>
            </a:r>
            <a:r>
              <a:rPr lang="it-IT" i="1" dirty="0"/>
              <a:t>in caso di revoca per giusta causa o dimissioni da un incarico presso un ente diverso da quelli di interesse pubblico, il revisore legale o la società di revisione legale possono assumere un nuovo incarico presso la medesima società assoggettata a revisione solo dopo che sia trascorso un periodo di almeno un anno dall’avvenuta cessazione anticipata</a:t>
            </a:r>
            <a:r>
              <a:rPr lang="it-IT" dirty="0"/>
              <a:t>”. </a:t>
            </a:r>
          </a:p>
        </p:txBody>
      </p:sp>
      <p:sp>
        <p:nvSpPr>
          <p:cNvPr id="4" name="Segnaposto numero diapositiva 3">
            <a:extLst>
              <a:ext uri="{FF2B5EF4-FFF2-40B4-BE49-F238E27FC236}">
                <a16:creationId xmlns:a16="http://schemas.microsoft.com/office/drawing/2014/main" id="{23C8F0B2-66DA-4AA4-99C1-AC514DFDA918}"/>
              </a:ext>
            </a:extLst>
          </p:cNvPr>
          <p:cNvSpPr>
            <a:spLocks noGrp="1"/>
          </p:cNvSpPr>
          <p:nvPr>
            <p:ph type="sldNum" sz="quarter" idx="12"/>
          </p:nvPr>
        </p:nvSpPr>
        <p:spPr/>
        <p:txBody>
          <a:bodyPr/>
          <a:lstStyle/>
          <a:p>
            <a:fld id="{59799A8C-7E95-4F15-A715-A9CC2866DD72}" type="slidenum">
              <a:rPr lang="it-IT" smtClean="0"/>
              <a:pPr/>
              <a:t>20</a:t>
            </a:fld>
            <a:endParaRPr lang="it-IT"/>
          </a:p>
        </p:txBody>
      </p:sp>
    </p:spTree>
    <p:extLst>
      <p:ext uri="{BB962C8B-B14F-4D97-AF65-F5344CB8AC3E}">
        <p14:creationId xmlns:p14="http://schemas.microsoft.com/office/powerpoint/2010/main" val="231770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288" name="Group 8"/>
          <p:cNvGraphicFramePr>
            <a:graphicFrameLocks noGrp="1"/>
          </p:cNvGraphicFramePr>
          <p:nvPr>
            <p:extLst>
              <p:ext uri="{D42A27DB-BD31-4B8C-83A1-F6EECF244321}">
                <p14:modId xmlns:p14="http://schemas.microsoft.com/office/powerpoint/2010/main" val="1276287069"/>
              </p:ext>
            </p:extLst>
          </p:nvPr>
        </p:nvGraphicFramePr>
        <p:xfrm>
          <a:off x="395288" y="2420938"/>
          <a:ext cx="8424862" cy="1368425"/>
        </p:xfrm>
        <a:graphic>
          <a:graphicData uri="http://schemas.openxmlformats.org/drawingml/2006/table">
            <a:tbl>
              <a:tblPr/>
              <a:tblGrid>
                <a:gridCol w="8424862">
                  <a:extLst>
                    <a:ext uri="{9D8B030D-6E8A-4147-A177-3AD203B41FA5}">
                      <a16:colId xmlns:a16="http://schemas.microsoft.com/office/drawing/2014/main" val="20000"/>
                    </a:ext>
                  </a:extLst>
                </a:gridCol>
              </a:tblGrid>
              <a:tr h="1368425">
                <a:tc>
                  <a:txBody>
                    <a:bodyPr/>
                    <a:lstStyle/>
                    <a:p>
                      <a:pPr marL="0" marR="0" lvl="0" indent="0" algn="ctr" defTabSz="914400" rtl="0" eaLnBrk="1" fontAlgn="base" latinLnBrk="0" hangingPunct="1">
                        <a:lnSpc>
                          <a:spcPct val="160000"/>
                        </a:lnSpc>
                        <a:spcBef>
                          <a:spcPct val="20000"/>
                        </a:spcBef>
                        <a:spcAft>
                          <a:spcPct val="0"/>
                        </a:spcAft>
                        <a:buClrTx/>
                        <a:buSzTx/>
                        <a:buFontTx/>
                        <a:buNone/>
                        <a:tabLst/>
                      </a:pPr>
                      <a:r>
                        <a:rPr lang="it-IT" sz="2800" b="1" dirty="0">
                          <a:solidFill>
                            <a:srgbClr val="336699"/>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GRAZIE</a:t>
                      </a:r>
                      <a:r>
                        <a:rPr lang="it-IT" sz="2800" b="1" baseline="0" dirty="0">
                          <a:solidFill>
                            <a:srgbClr val="336699"/>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PER L’ATTENZIONE</a:t>
                      </a:r>
                      <a:endParaRPr kumimoji="0" lang="it-IT" sz="2800" b="1" i="0" u="none" strike="noStrike" cap="none" normalizeH="0" baseline="0" dirty="0">
                        <a:ln>
                          <a:noFill/>
                        </a:ln>
                        <a:solidFill>
                          <a:srgbClr val="336699"/>
                        </a:solidFill>
                        <a:effectLst>
                          <a:outerShdw blurRad="38100" dist="38100" dir="2700000" algn="tl">
                            <a:srgbClr val="000000">
                              <a:alpha val="43137"/>
                            </a:srgbClr>
                          </a:outerShdw>
                        </a:effectLst>
                        <a:latin typeface="Arial" charset="0"/>
                        <a:ea typeface="MS PGothic" pitchFamily="34" charset="-128"/>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 name="Segnaposto numero diapositiva 1"/>
          <p:cNvSpPr>
            <a:spLocks noGrp="1"/>
          </p:cNvSpPr>
          <p:nvPr>
            <p:ph type="sldNum" sz="quarter" idx="12"/>
          </p:nvPr>
        </p:nvSpPr>
        <p:spPr/>
        <p:txBody>
          <a:bodyPr/>
          <a:lstStyle/>
          <a:p>
            <a:fld id="{C8BF279D-65DA-4E3B-9F15-FFD072649DDA}" type="slidenum">
              <a:rPr lang="it-IT" smtClean="0"/>
              <a:pPr/>
              <a:t>21</a:t>
            </a:fld>
            <a:endParaRPr lang="it-IT"/>
          </a:p>
        </p:txBody>
      </p:sp>
    </p:spTree>
    <p:extLst>
      <p:ext uri="{BB962C8B-B14F-4D97-AF65-F5344CB8AC3E}">
        <p14:creationId xmlns:p14="http://schemas.microsoft.com/office/powerpoint/2010/main" val="73317214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3683</TotalTime>
  <Words>1147</Words>
  <Application>Microsoft Office PowerPoint</Application>
  <PresentationFormat>Presentazione su schermo (4:3)</PresentationFormat>
  <Paragraphs>89</Paragraphs>
  <Slides>21</Slides>
  <Notes>5</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21</vt:i4>
      </vt:variant>
    </vt:vector>
  </HeadingPairs>
  <TitlesOfParts>
    <vt:vector size="25" baseType="lpstr">
      <vt:lpstr>Aharoni</vt:lpstr>
      <vt:lpstr>Arial</vt:lpstr>
      <vt:lpstr>Calibri</vt:lpstr>
      <vt:lpstr>Tema di Office</vt:lpstr>
      <vt:lpstr>Presentazione standard di PowerPoint</vt:lpstr>
      <vt:lpstr>Continuità aziendale</vt:lpstr>
      <vt:lpstr>Presentazione standard di PowerPoint</vt:lpstr>
      <vt:lpstr>Deroga art. 7 D.L. 23/2020</vt:lpstr>
      <vt:lpstr>In presenza del presupposto di continuità</vt:lpstr>
      <vt:lpstr>In assenza del requisito continuità</vt:lpstr>
      <vt:lpstr>Nota integrativa e relazione sulla gestione</vt:lpstr>
      <vt:lpstr>Presentazione standard di PowerPoint</vt:lpstr>
      <vt:lpstr>Giudizio del revisore</vt:lpstr>
      <vt:lpstr>Due fattispecie della «no opinion»</vt:lpstr>
      <vt:lpstr>Significativa incertezza</vt:lpstr>
      <vt:lpstr>Il revisore dovrà</vt:lpstr>
      <vt:lpstr>Dichiarazione di impossibilità ad esprimere un giudizio</vt:lpstr>
      <vt:lpstr>Presentazione standard di PowerPoint</vt:lpstr>
      <vt:lpstr>ISA Italia 201</vt:lpstr>
      <vt:lpstr>Management letter </vt:lpstr>
      <vt:lpstr>Management letter – obiettivi:</vt:lpstr>
      <vt:lpstr>Presentazione standard di PowerPoint</vt:lpstr>
      <vt:lpstr>Chiarimenti ASSIREVI</vt:lpstr>
      <vt:lpstr>Cooling off</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Carlina</dc:creator>
  <cp:lastModifiedBy>Marco Baldin</cp:lastModifiedBy>
  <cp:revision>314</cp:revision>
  <cp:lastPrinted>2018-10-21T21:09:33Z</cp:lastPrinted>
  <dcterms:created xsi:type="dcterms:W3CDTF">2013-04-07T12:16:37Z</dcterms:created>
  <dcterms:modified xsi:type="dcterms:W3CDTF">2020-05-13T15:12:17Z</dcterms:modified>
</cp:coreProperties>
</file>