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1154" r:id="rId2"/>
    <p:sldId id="1540" r:id="rId3"/>
    <p:sldId id="1541" r:id="rId4"/>
    <p:sldId id="1542" r:id="rId5"/>
    <p:sldId id="1543" r:id="rId6"/>
    <p:sldId id="1544" r:id="rId7"/>
    <p:sldId id="1545" r:id="rId8"/>
    <p:sldId id="1546" r:id="rId9"/>
    <p:sldId id="1547" r:id="rId10"/>
    <p:sldId id="1548" r:id="rId11"/>
    <p:sldId id="1549" r:id="rId12"/>
  </p:sldIdLst>
  <p:sldSz cx="9144000" cy="6858000" type="screen4x3"/>
  <p:notesSz cx="6735763" cy="98663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2C4367"/>
    <a:srgbClr val="FEFEFE"/>
    <a:srgbClr val="0569B1"/>
    <a:srgbClr val="4B5E7D"/>
    <a:srgbClr val="000099"/>
    <a:srgbClr val="003399"/>
    <a:srgbClr val="484848"/>
    <a:srgbClr val="3581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0" autoAdjust="0"/>
  </p:normalViewPr>
  <p:slideViewPr>
    <p:cSldViewPr snapToGrid="0">
      <p:cViewPr varScale="1">
        <p:scale>
          <a:sx n="108" d="100"/>
          <a:sy n="108" d="100"/>
        </p:scale>
        <p:origin x="1704" y="96"/>
      </p:cViewPr>
      <p:guideLst>
        <p:guide orient="horz" pos="2160"/>
        <p:guide pos="2880"/>
      </p:guideLst>
    </p:cSldViewPr>
  </p:slideViewPr>
  <p:outlineViewPr>
    <p:cViewPr>
      <p:scale>
        <a:sx n="33" d="100"/>
        <a:sy n="33" d="100"/>
      </p:scale>
      <p:origin x="0" y="-1473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72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2"/>
            <a:ext cx="2918831" cy="495029"/>
          </a:xfrm>
          <a:prstGeom prst="rect">
            <a:avLst/>
          </a:prstGeom>
        </p:spPr>
        <p:txBody>
          <a:bodyPr vert="horz" lIns="91407" tIns="45701" rIns="91407" bIns="45701" rtlCol="0"/>
          <a:lstStyle>
            <a:lvl1pPr algn="l">
              <a:defRPr sz="1200"/>
            </a:lvl1pPr>
          </a:lstStyle>
          <a:p>
            <a:endParaRPr lang="it-IT"/>
          </a:p>
        </p:txBody>
      </p:sp>
      <p:sp>
        <p:nvSpPr>
          <p:cNvPr id="3" name="Segnaposto data 2"/>
          <p:cNvSpPr>
            <a:spLocks noGrp="1"/>
          </p:cNvSpPr>
          <p:nvPr>
            <p:ph type="dt" sz="quarter" idx="1"/>
          </p:nvPr>
        </p:nvSpPr>
        <p:spPr>
          <a:xfrm>
            <a:off x="3815375" y="2"/>
            <a:ext cx="2918831" cy="495029"/>
          </a:xfrm>
          <a:prstGeom prst="rect">
            <a:avLst/>
          </a:prstGeom>
        </p:spPr>
        <p:txBody>
          <a:bodyPr vert="horz" lIns="91407" tIns="45701" rIns="91407" bIns="45701" rtlCol="0"/>
          <a:lstStyle>
            <a:lvl1pPr algn="r">
              <a:defRPr sz="1200"/>
            </a:lvl1pPr>
          </a:lstStyle>
          <a:p>
            <a:fld id="{551B7895-D8AE-495B-B544-A4B797813B8B}" type="datetimeFigureOut">
              <a:rPr lang="it-IT" smtClean="0"/>
              <a:t>12/02/2021</a:t>
            </a:fld>
            <a:endParaRPr lang="it-IT"/>
          </a:p>
        </p:txBody>
      </p:sp>
      <p:sp>
        <p:nvSpPr>
          <p:cNvPr id="4" name="Segnaposto piè di pagina 3"/>
          <p:cNvSpPr>
            <a:spLocks noGrp="1"/>
          </p:cNvSpPr>
          <p:nvPr>
            <p:ph type="ftr" sz="quarter" idx="2"/>
          </p:nvPr>
        </p:nvSpPr>
        <p:spPr>
          <a:xfrm>
            <a:off x="0" y="9371287"/>
            <a:ext cx="2918831" cy="495028"/>
          </a:xfrm>
          <a:prstGeom prst="rect">
            <a:avLst/>
          </a:prstGeom>
        </p:spPr>
        <p:txBody>
          <a:bodyPr vert="horz" lIns="91407" tIns="45701" rIns="91407" bIns="45701" rtlCol="0" anchor="b"/>
          <a:lstStyle>
            <a:lvl1pPr algn="l">
              <a:defRPr sz="1200"/>
            </a:lvl1pPr>
          </a:lstStyle>
          <a:p>
            <a:endParaRPr lang="it-IT"/>
          </a:p>
        </p:txBody>
      </p:sp>
      <p:sp>
        <p:nvSpPr>
          <p:cNvPr id="5" name="Segnaposto numero diapositiva 4"/>
          <p:cNvSpPr>
            <a:spLocks noGrp="1"/>
          </p:cNvSpPr>
          <p:nvPr>
            <p:ph type="sldNum" sz="quarter" idx="3"/>
          </p:nvPr>
        </p:nvSpPr>
        <p:spPr>
          <a:xfrm>
            <a:off x="3815375" y="9371287"/>
            <a:ext cx="2918831" cy="495028"/>
          </a:xfrm>
          <a:prstGeom prst="rect">
            <a:avLst/>
          </a:prstGeom>
        </p:spPr>
        <p:txBody>
          <a:bodyPr vert="horz" lIns="91407" tIns="45701" rIns="91407" bIns="45701" rtlCol="0" anchor="b"/>
          <a:lstStyle>
            <a:lvl1pPr algn="r">
              <a:defRPr sz="1200"/>
            </a:lvl1pPr>
          </a:lstStyle>
          <a:p>
            <a:fld id="{530BCB77-F678-409D-8C27-B0184BB126FD}" type="slidenum">
              <a:rPr lang="it-IT" smtClean="0"/>
              <a:t>‹N›</a:t>
            </a:fld>
            <a:endParaRPr lang="it-IT"/>
          </a:p>
        </p:txBody>
      </p:sp>
    </p:spTree>
    <p:extLst>
      <p:ext uri="{BB962C8B-B14F-4D97-AF65-F5344CB8AC3E}">
        <p14:creationId xmlns:p14="http://schemas.microsoft.com/office/powerpoint/2010/main" val="8750691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2"/>
            <a:ext cx="2918831" cy="495029"/>
          </a:xfrm>
          <a:prstGeom prst="rect">
            <a:avLst/>
          </a:prstGeom>
        </p:spPr>
        <p:txBody>
          <a:bodyPr vert="horz" lIns="91407" tIns="45701" rIns="91407" bIns="45701" rtlCol="0"/>
          <a:lstStyle>
            <a:lvl1pPr algn="l">
              <a:defRPr sz="1200"/>
            </a:lvl1pPr>
          </a:lstStyle>
          <a:p>
            <a:endParaRPr lang="it-IT"/>
          </a:p>
        </p:txBody>
      </p:sp>
      <p:sp>
        <p:nvSpPr>
          <p:cNvPr id="3" name="Segnaposto data 2"/>
          <p:cNvSpPr>
            <a:spLocks noGrp="1"/>
          </p:cNvSpPr>
          <p:nvPr>
            <p:ph type="dt" idx="1"/>
          </p:nvPr>
        </p:nvSpPr>
        <p:spPr>
          <a:xfrm>
            <a:off x="3815375" y="2"/>
            <a:ext cx="2918831" cy="495029"/>
          </a:xfrm>
          <a:prstGeom prst="rect">
            <a:avLst/>
          </a:prstGeom>
        </p:spPr>
        <p:txBody>
          <a:bodyPr vert="horz" lIns="91407" tIns="45701" rIns="91407" bIns="45701" rtlCol="0"/>
          <a:lstStyle>
            <a:lvl1pPr algn="r">
              <a:defRPr sz="1200"/>
            </a:lvl1pPr>
          </a:lstStyle>
          <a:p>
            <a:fld id="{77B07790-3295-4E07-BFA1-95C6C842E588}" type="datetimeFigureOut">
              <a:rPr lang="it-IT" smtClean="0"/>
              <a:t>12/02/2021</a:t>
            </a:fld>
            <a:endParaRPr lang="it-IT"/>
          </a:p>
        </p:txBody>
      </p:sp>
      <p:sp>
        <p:nvSpPr>
          <p:cNvPr id="4" name="Segnaposto immagine diapositiva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07" tIns="45701" rIns="91407" bIns="45701" rtlCol="0" anchor="ctr"/>
          <a:lstStyle/>
          <a:p>
            <a:endParaRPr lang="it-IT"/>
          </a:p>
        </p:txBody>
      </p:sp>
      <p:sp>
        <p:nvSpPr>
          <p:cNvPr id="5" name="Segnaposto note 4"/>
          <p:cNvSpPr>
            <a:spLocks noGrp="1"/>
          </p:cNvSpPr>
          <p:nvPr>
            <p:ph type="body" sz="quarter" idx="3"/>
          </p:nvPr>
        </p:nvSpPr>
        <p:spPr>
          <a:xfrm>
            <a:off x="673577" y="4748166"/>
            <a:ext cx="5388610" cy="3884861"/>
          </a:xfrm>
          <a:prstGeom prst="rect">
            <a:avLst/>
          </a:prstGeom>
        </p:spPr>
        <p:txBody>
          <a:bodyPr vert="horz" lIns="91407" tIns="45701" rIns="91407" bIns="45701"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1287"/>
            <a:ext cx="2918831" cy="495028"/>
          </a:xfrm>
          <a:prstGeom prst="rect">
            <a:avLst/>
          </a:prstGeom>
        </p:spPr>
        <p:txBody>
          <a:bodyPr vert="horz" lIns="91407" tIns="45701" rIns="91407" bIns="45701" rtlCol="0" anchor="b"/>
          <a:lstStyle>
            <a:lvl1pPr algn="l">
              <a:defRPr sz="1200"/>
            </a:lvl1pPr>
          </a:lstStyle>
          <a:p>
            <a:endParaRPr lang="it-IT"/>
          </a:p>
        </p:txBody>
      </p:sp>
      <p:sp>
        <p:nvSpPr>
          <p:cNvPr id="7" name="Segnaposto numero diapositiva 6"/>
          <p:cNvSpPr>
            <a:spLocks noGrp="1"/>
          </p:cNvSpPr>
          <p:nvPr>
            <p:ph type="sldNum" sz="quarter" idx="5"/>
          </p:nvPr>
        </p:nvSpPr>
        <p:spPr>
          <a:xfrm>
            <a:off x="3815375" y="9371287"/>
            <a:ext cx="2918831" cy="495028"/>
          </a:xfrm>
          <a:prstGeom prst="rect">
            <a:avLst/>
          </a:prstGeom>
        </p:spPr>
        <p:txBody>
          <a:bodyPr vert="horz" lIns="91407" tIns="45701" rIns="91407" bIns="45701" rtlCol="0" anchor="b"/>
          <a:lstStyle>
            <a:lvl1pPr algn="r">
              <a:defRPr sz="1200"/>
            </a:lvl1pPr>
          </a:lstStyle>
          <a:p>
            <a:fld id="{B06E17DD-F3FD-464D-AB02-BF2765642DA2}" type="slidenum">
              <a:rPr lang="it-IT" smtClean="0"/>
              <a:t>‹N›</a:t>
            </a:fld>
            <a:endParaRPr lang="it-IT"/>
          </a:p>
        </p:txBody>
      </p:sp>
    </p:spTree>
    <p:extLst>
      <p:ext uri="{BB962C8B-B14F-4D97-AF65-F5344CB8AC3E}">
        <p14:creationId xmlns:p14="http://schemas.microsoft.com/office/powerpoint/2010/main" val="391787715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1</a:t>
            </a:fld>
            <a:endParaRPr lang="it-IT" dirty="0"/>
          </a:p>
        </p:txBody>
      </p:sp>
    </p:spTree>
    <p:extLst>
      <p:ext uri="{BB962C8B-B14F-4D97-AF65-F5344CB8AC3E}">
        <p14:creationId xmlns:p14="http://schemas.microsoft.com/office/powerpoint/2010/main" val="896037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2</a:t>
            </a:fld>
            <a:endParaRPr lang="it-IT" dirty="0"/>
          </a:p>
        </p:txBody>
      </p:sp>
    </p:spTree>
    <p:extLst>
      <p:ext uri="{BB962C8B-B14F-4D97-AF65-F5344CB8AC3E}">
        <p14:creationId xmlns:p14="http://schemas.microsoft.com/office/powerpoint/2010/main" val="1457234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3</a:t>
            </a:fld>
            <a:endParaRPr lang="it-IT" dirty="0"/>
          </a:p>
        </p:txBody>
      </p:sp>
    </p:spTree>
    <p:extLst>
      <p:ext uri="{BB962C8B-B14F-4D97-AF65-F5344CB8AC3E}">
        <p14:creationId xmlns:p14="http://schemas.microsoft.com/office/powerpoint/2010/main" val="317074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4</a:t>
            </a:fld>
            <a:endParaRPr lang="it-IT" dirty="0"/>
          </a:p>
        </p:txBody>
      </p:sp>
    </p:spTree>
    <p:extLst>
      <p:ext uri="{BB962C8B-B14F-4D97-AF65-F5344CB8AC3E}">
        <p14:creationId xmlns:p14="http://schemas.microsoft.com/office/powerpoint/2010/main" val="496095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5</a:t>
            </a:fld>
            <a:endParaRPr lang="it-IT" dirty="0"/>
          </a:p>
        </p:txBody>
      </p:sp>
    </p:spTree>
    <p:extLst>
      <p:ext uri="{BB962C8B-B14F-4D97-AF65-F5344CB8AC3E}">
        <p14:creationId xmlns:p14="http://schemas.microsoft.com/office/powerpoint/2010/main" val="221983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6</a:t>
            </a:fld>
            <a:endParaRPr lang="it-IT" dirty="0"/>
          </a:p>
        </p:txBody>
      </p:sp>
    </p:spTree>
    <p:extLst>
      <p:ext uri="{BB962C8B-B14F-4D97-AF65-F5344CB8AC3E}">
        <p14:creationId xmlns:p14="http://schemas.microsoft.com/office/powerpoint/2010/main" val="995746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7</a:t>
            </a:fld>
            <a:endParaRPr lang="it-IT" dirty="0"/>
          </a:p>
        </p:txBody>
      </p:sp>
    </p:spTree>
    <p:extLst>
      <p:ext uri="{BB962C8B-B14F-4D97-AF65-F5344CB8AC3E}">
        <p14:creationId xmlns:p14="http://schemas.microsoft.com/office/powerpoint/2010/main" val="162572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8</a:t>
            </a:fld>
            <a:endParaRPr lang="it-IT" dirty="0"/>
          </a:p>
        </p:txBody>
      </p:sp>
    </p:spTree>
    <p:extLst>
      <p:ext uri="{BB962C8B-B14F-4D97-AF65-F5344CB8AC3E}">
        <p14:creationId xmlns:p14="http://schemas.microsoft.com/office/powerpoint/2010/main" val="3901261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9</a:t>
            </a:fld>
            <a:endParaRPr lang="it-IT" dirty="0"/>
          </a:p>
        </p:txBody>
      </p:sp>
    </p:spTree>
    <p:extLst>
      <p:ext uri="{BB962C8B-B14F-4D97-AF65-F5344CB8AC3E}">
        <p14:creationId xmlns:p14="http://schemas.microsoft.com/office/powerpoint/2010/main" val="576921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10</a:t>
            </a:fld>
            <a:endParaRPr lang="it-IT" dirty="0"/>
          </a:p>
        </p:txBody>
      </p:sp>
    </p:spTree>
    <p:extLst>
      <p:ext uri="{BB962C8B-B14F-4D97-AF65-F5344CB8AC3E}">
        <p14:creationId xmlns:p14="http://schemas.microsoft.com/office/powerpoint/2010/main" val="880856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399855-B267-432D-B125-618EF4D04017}" type="slidenum">
              <a:rPr lang="it-IT" smtClean="0"/>
              <a:t>11</a:t>
            </a:fld>
            <a:endParaRPr lang="it-IT" dirty="0"/>
          </a:p>
        </p:txBody>
      </p:sp>
    </p:spTree>
    <p:extLst>
      <p:ext uri="{BB962C8B-B14F-4D97-AF65-F5344CB8AC3E}">
        <p14:creationId xmlns:p14="http://schemas.microsoft.com/office/powerpoint/2010/main" val="994306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p:cNvSpPr>
            <a:spLocks noGrp="1"/>
          </p:cNvSpPr>
          <p:nvPr>
            <p:ph type="dt" sz="half" idx="10"/>
          </p:nvPr>
        </p:nvSpPr>
        <p:spPr>
          <a:xfrm>
            <a:off x="628650" y="6492875"/>
            <a:ext cx="2057400" cy="365125"/>
          </a:xfrm>
          <a:prstGeom prst="rect">
            <a:avLst/>
          </a:prstGeom>
        </p:spPr>
        <p:txBody>
          <a:bodyPr/>
          <a:lstStyle/>
          <a:p>
            <a:endParaRPr lang="it-IT"/>
          </a:p>
        </p:txBody>
      </p:sp>
      <p:sp>
        <p:nvSpPr>
          <p:cNvPr id="5" name="Segnaposto piè di pagina 4"/>
          <p:cNvSpPr>
            <a:spLocks noGrp="1"/>
          </p:cNvSpPr>
          <p:nvPr>
            <p:ph type="ftr" sz="quarter" idx="11"/>
          </p:nvPr>
        </p:nvSpPr>
        <p:spPr>
          <a:xfrm>
            <a:off x="3028950" y="6492875"/>
            <a:ext cx="3086100" cy="365125"/>
          </a:xfrm>
          <a:prstGeom prst="rect">
            <a:avLst/>
          </a:prstGeom>
        </p:spPr>
        <p:txBody>
          <a:bodyPr/>
          <a:lstStyle/>
          <a:p>
            <a:endParaRPr lang="it-IT" dirty="0"/>
          </a:p>
        </p:txBody>
      </p:sp>
      <p:sp>
        <p:nvSpPr>
          <p:cNvPr id="6" name="Segnaposto numero diapositiva 5"/>
          <p:cNvSpPr>
            <a:spLocks noGrp="1"/>
          </p:cNvSpPr>
          <p:nvPr>
            <p:ph type="sldNum" sz="quarter" idx="12"/>
          </p:nvPr>
        </p:nvSpPr>
        <p:spPr/>
        <p:txBody>
          <a:bodyPr/>
          <a:lstStyle/>
          <a:p>
            <a:fld id="{E2DBCC59-BD16-474E-8EC1-7FD79791D2A0}" type="slidenum">
              <a:rPr lang="it-IT" smtClean="0"/>
              <a:t>‹N›</a:t>
            </a:fld>
            <a:endParaRPr lang="it-IT" dirty="0"/>
          </a:p>
        </p:txBody>
      </p:sp>
      <p:sp>
        <p:nvSpPr>
          <p:cNvPr id="9" name="CasellaDiTesto 8"/>
          <p:cNvSpPr txBox="1"/>
          <p:nvPr userDrawn="1"/>
        </p:nvSpPr>
        <p:spPr>
          <a:xfrm>
            <a:off x="0" y="6296479"/>
            <a:ext cx="6300000" cy="108000"/>
          </a:xfrm>
          <a:prstGeom prst="rect">
            <a:avLst/>
          </a:prstGeom>
          <a:solidFill>
            <a:schemeClr val="bg1">
              <a:lumMod val="75000"/>
            </a:schemeClr>
          </a:solidFill>
        </p:spPr>
        <p:txBody>
          <a:bodyPr wrap="square" rtlCol="0">
            <a:spAutoFit/>
          </a:bodyPr>
          <a:lstStyle/>
          <a:p>
            <a:endParaRPr lang="it-IT" dirty="0"/>
          </a:p>
        </p:txBody>
      </p:sp>
      <p:sp>
        <p:nvSpPr>
          <p:cNvPr id="8" name="Rettangolo 7"/>
          <p:cNvSpPr/>
          <p:nvPr userDrawn="1"/>
        </p:nvSpPr>
        <p:spPr>
          <a:xfrm>
            <a:off x="81466" y="813436"/>
            <a:ext cx="280484" cy="224790"/>
          </a:xfrm>
          <a:prstGeom prst="rect">
            <a:avLst/>
          </a:prstGeom>
          <a:solidFill>
            <a:srgbClr val="3581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70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2139880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4" name="Segnaposto data 3"/>
          <p:cNvSpPr>
            <a:spLocks noGrp="1"/>
          </p:cNvSpPr>
          <p:nvPr>
            <p:ph type="dt" sz="half" idx="10"/>
          </p:nvPr>
        </p:nvSpPr>
        <p:spPr>
          <a:xfrm>
            <a:off x="628650" y="6356353"/>
            <a:ext cx="2057400" cy="365125"/>
          </a:xfrm>
          <a:prstGeom prst="rect">
            <a:avLst/>
          </a:prstGeom>
        </p:spPr>
        <p:txBody>
          <a:bodyPr/>
          <a:lstStyle/>
          <a:p>
            <a:endParaRPr lang="it-IT"/>
          </a:p>
        </p:txBody>
      </p:sp>
      <p:sp>
        <p:nvSpPr>
          <p:cNvPr id="5" name="Segnaposto piè di pagina 4"/>
          <p:cNvSpPr>
            <a:spLocks noGrp="1"/>
          </p:cNvSpPr>
          <p:nvPr>
            <p:ph type="ftr" sz="quarter" idx="11"/>
          </p:nvPr>
        </p:nvSpPr>
        <p:spPr>
          <a:xfrm>
            <a:off x="3028950" y="6356353"/>
            <a:ext cx="3086100" cy="365125"/>
          </a:xfrm>
          <a:prstGeom prst="rect">
            <a:avLst/>
          </a:prstGeom>
        </p:spPr>
        <p:txBody>
          <a:bodyPr/>
          <a:lstStyle/>
          <a:p>
            <a:endParaRPr lang="it-IT"/>
          </a:p>
        </p:txBody>
      </p:sp>
      <p:sp>
        <p:nvSpPr>
          <p:cNvPr id="6" name="Segnaposto numero diapositiva 5"/>
          <p:cNvSpPr>
            <a:spLocks noGrp="1"/>
          </p:cNvSpPr>
          <p:nvPr>
            <p:ph type="sldNum" sz="quarter" idx="12"/>
          </p:nvPr>
        </p:nvSpPr>
        <p:spPr/>
        <p:txBody>
          <a:bodyPr/>
          <a:lstStyle/>
          <a:p>
            <a:fld id="{E2DBCC59-BD16-474E-8EC1-7FD79791D2A0}" type="slidenum">
              <a:rPr lang="it-IT" smtClean="0"/>
              <a:t>‹N›</a:t>
            </a:fld>
            <a:endParaRPr lang="it-IT"/>
          </a:p>
        </p:txBody>
      </p:sp>
      <p:sp>
        <p:nvSpPr>
          <p:cNvPr id="7" name="Rettangolo 6"/>
          <p:cNvSpPr/>
          <p:nvPr userDrawn="1"/>
        </p:nvSpPr>
        <p:spPr>
          <a:xfrm>
            <a:off x="81466" y="813436"/>
            <a:ext cx="280484" cy="224790"/>
          </a:xfrm>
          <a:prstGeom prst="rect">
            <a:avLst/>
          </a:prstGeom>
          <a:solidFill>
            <a:srgbClr val="3581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70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3696960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5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0" y="2996952"/>
            <a:ext cx="9144000" cy="362471"/>
          </a:xfrm>
          <a:prstGeom prst="rect">
            <a:avLst/>
          </a:prstGeom>
        </p:spPr>
        <p:txBody>
          <a:bodyPr/>
          <a:lstStyle>
            <a:lvl1pPr algn="ctr">
              <a:defRPr sz="2400" b="1" u="none">
                <a:solidFill>
                  <a:srgbClr val="3581B9"/>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t>Fare clic per modificare lo stile del titolo</a:t>
            </a:r>
          </a:p>
        </p:txBody>
      </p:sp>
      <p:sp>
        <p:nvSpPr>
          <p:cNvPr id="3" name="Segnaposto numero diapositiva 2"/>
          <p:cNvSpPr>
            <a:spLocks noGrp="1"/>
          </p:cNvSpPr>
          <p:nvPr>
            <p:ph type="sldNum" sz="quarter" idx="10"/>
          </p:nvPr>
        </p:nvSpPr>
        <p:spPr/>
        <p:txBody>
          <a:bodyPr/>
          <a:lstStyle/>
          <a:p>
            <a:fld id="{E2DBCC59-BD16-474E-8EC1-7FD79791D2A0}" type="slidenum">
              <a:rPr lang="it-IT" smtClean="0"/>
              <a:t>‹N›</a:t>
            </a:fld>
            <a:endParaRPr lang="it-IT" dirty="0"/>
          </a:p>
        </p:txBody>
      </p:sp>
    </p:spTree>
    <p:extLst>
      <p:ext uri="{BB962C8B-B14F-4D97-AF65-F5344CB8AC3E}">
        <p14:creationId xmlns:p14="http://schemas.microsoft.com/office/powerpoint/2010/main" val="19688986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egnaposto numero diapositiva 5"/>
          <p:cNvSpPr>
            <a:spLocks noGrp="1"/>
          </p:cNvSpPr>
          <p:nvPr>
            <p:ph type="sldNum" sz="quarter" idx="4"/>
          </p:nvPr>
        </p:nvSpPr>
        <p:spPr>
          <a:xfrm>
            <a:off x="7086600" y="61656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DBCC59-BD16-474E-8EC1-7FD79791D2A0}" type="slidenum">
              <a:rPr lang="it-IT" smtClean="0"/>
              <a:t>‹N›</a:t>
            </a:fld>
            <a:endParaRPr lang="it-IT" dirty="0"/>
          </a:p>
        </p:txBody>
      </p:sp>
      <p:pic>
        <p:nvPicPr>
          <p:cNvPr id="2" name="Immagine 1"/>
          <p:cNvPicPr>
            <a:picLocks noChangeAspect="1"/>
          </p:cNvPicPr>
          <p:nvPr userDrawn="1"/>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0836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12" r:id="rId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bwMode="auto">
          <a:xfrm>
            <a:off x="0" y="2780928"/>
            <a:ext cx="9108504" cy="1143000"/>
          </a:xfrm>
          <a:prstGeom prst="rect">
            <a:avLst/>
          </a:prstGeom>
          <a:noFill/>
          <a:ln>
            <a:miter lim="800000"/>
            <a:headEnd/>
            <a:tailEnd/>
          </a:ln>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altLang="it-IT" sz="3200" b="1" dirty="0" err="1">
                <a:solidFill>
                  <a:srgbClr val="0569B1"/>
                </a:solidFill>
                <a:latin typeface="Montserrat" panose="00000500000000000000" pitchFamily="50" charset="0"/>
                <a:ea typeface="Fira Sans" panose="020B0503050000020004" pitchFamily="34" charset="0"/>
                <a:cs typeface="Arial" panose="020B0604020202020204" pitchFamily="34" charset="0"/>
              </a:rPr>
              <a:t>Reward</a:t>
            </a:r>
            <a:r>
              <a:rPr lang="it-IT" altLang="it-IT" sz="3200" b="1" dirty="0">
                <a:solidFill>
                  <a:srgbClr val="0569B1"/>
                </a:solidFill>
                <a:latin typeface="Montserrat" panose="00000500000000000000" pitchFamily="50" charset="0"/>
                <a:ea typeface="Fira Sans" panose="020B0503050000020004" pitchFamily="34" charset="0"/>
                <a:cs typeface="Arial" panose="020B0604020202020204" pitchFamily="34" charset="0"/>
              </a:rPr>
              <a:t> VS Equity</a:t>
            </a:r>
          </a:p>
        </p:txBody>
      </p:sp>
      <p:sp>
        <p:nvSpPr>
          <p:cNvPr id="3" name="Segnaposto numero diapositiva 2"/>
          <p:cNvSpPr>
            <a:spLocks noGrp="1"/>
          </p:cNvSpPr>
          <p:nvPr>
            <p:ph type="sldNum" sz="quarter" idx="10"/>
          </p:nvPr>
        </p:nvSpPr>
        <p:spPr/>
        <p:txBody>
          <a:bodyPr/>
          <a:lstStyle/>
          <a:p>
            <a:fld id="{E2DBCC59-BD16-474E-8EC1-7FD79791D2A0}" type="slidenum">
              <a:rPr lang="it-IT" smtClean="0"/>
              <a:t>1</a:t>
            </a:fld>
            <a:endParaRPr lang="it-IT" dirty="0"/>
          </a:p>
        </p:txBody>
      </p:sp>
    </p:spTree>
    <p:extLst>
      <p:ext uri="{BB962C8B-B14F-4D97-AF65-F5344CB8AC3E}">
        <p14:creationId xmlns:p14="http://schemas.microsoft.com/office/powerpoint/2010/main" val="1886146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2</a:t>
            </a:fld>
            <a:endParaRPr lang="it-IT" dirty="0"/>
          </a:p>
        </p:txBody>
      </p:sp>
      <p:sp>
        <p:nvSpPr>
          <p:cNvPr id="5" name="Rettangolo 4"/>
          <p:cNvSpPr/>
          <p:nvPr/>
        </p:nvSpPr>
        <p:spPr>
          <a:xfrm>
            <a:off x="123307" y="996470"/>
            <a:ext cx="8776852" cy="498855"/>
          </a:xfrm>
          <a:prstGeom prst="rect">
            <a:avLst/>
          </a:prstGeom>
        </p:spPr>
        <p:txBody>
          <a:bodyPr wrap="square">
            <a:spAutoFit/>
          </a:bodyPr>
          <a:lstStyle/>
          <a:p>
            <a:pPr lvl="0" algn="ctr">
              <a:lnSpc>
                <a:spcPct val="150000"/>
              </a:lnSpc>
              <a:spcBef>
                <a:spcPts val="0"/>
              </a:spcBef>
            </a:pPr>
            <a:r>
              <a:rPr lang="it-IT" altLang="it-IT" sz="2000" b="1" dirty="0" err="1">
                <a:solidFill>
                  <a:srgbClr val="0569B1"/>
                </a:solidFill>
                <a:latin typeface="Montserrat" panose="00000500000000000000" pitchFamily="50" charset="0"/>
                <a:ea typeface="Fira Sans" panose="020B0503050000020004" pitchFamily="34" charset="0"/>
                <a:cs typeface="Arial" panose="020B0604020202020204" pitchFamily="34" charset="0"/>
              </a:rPr>
              <a:t>Reward</a:t>
            </a: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 VS Equity</a:t>
            </a:r>
          </a:p>
        </p:txBody>
      </p:sp>
      <p:sp>
        <p:nvSpPr>
          <p:cNvPr id="6" name="Rettangolo con angoli arrotondati in diagonale 5"/>
          <p:cNvSpPr/>
          <p:nvPr/>
        </p:nvSpPr>
        <p:spPr>
          <a:xfrm>
            <a:off x="512064" y="2052620"/>
            <a:ext cx="8180832" cy="1940957"/>
          </a:xfrm>
          <a:prstGeom prst="round2Diag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400" dirty="0">
                <a:solidFill>
                  <a:srgbClr val="2C4367"/>
                </a:solidFill>
                <a:latin typeface="Fira Sans" panose="020B0503050000020004" pitchFamily="34" charset="0"/>
                <a:ea typeface="Fira Sans" panose="020B0503050000020004" pitchFamily="34" charset="0"/>
              </a:rPr>
              <a:t>Il </a:t>
            </a:r>
            <a:r>
              <a:rPr lang="it-IT" altLang="ja-JP" sz="2400" b="1" dirty="0" err="1">
                <a:solidFill>
                  <a:srgbClr val="0000CC"/>
                </a:solidFill>
                <a:latin typeface="Fira Sans" panose="020B0503050000020004" pitchFamily="34" charset="0"/>
                <a:ea typeface="Fira Sans" panose="020B0503050000020004" pitchFamily="34" charset="0"/>
              </a:rPr>
              <a:t>reward</a:t>
            </a:r>
            <a:r>
              <a:rPr lang="it-IT" altLang="ja-JP" sz="2400" dirty="0">
                <a:solidFill>
                  <a:srgbClr val="2C4367"/>
                </a:solidFill>
                <a:latin typeface="Fira Sans" panose="020B0503050000020004" pitchFamily="34" charset="0"/>
                <a:ea typeface="Fira Sans" panose="020B0503050000020004" pitchFamily="34" charset="0"/>
              </a:rPr>
              <a:t> crowdfunding è un modello di finanziamento dal basso che viene spesso assimilato ad una prevendita (</a:t>
            </a:r>
            <a:r>
              <a:rPr lang="it-IT" altLang="ja-JP" sz="2400" b="1" i="1" dirty="0" err="1">
                <a:solidFill>
                  <a:srgbClr val="2C4367"/>
                </a:solidFill>
                <a:latin typeface="Fira Sans" panose="020B0503050000020004" pitchFamily="34" charset="0"/>
                <a:ea typeface="Fira Sans" panose="020B0503050000020004" pitchFamily="34" charset="0"/>
              </a:rPr>
              <a:t>pre-selling</a:t>
            </a:r>
            <a:r>
              <a:rPr lang="it-IT" altLang="ja-JP" sz="2400" dirty="0">
                <a:solidFill>
                  <a:srgbClr val="2C4367"/>
                </a:solidFill>
                <a:latin typeface="Fira Sans" panose="020B0503050000020004" pitchFamily="34" charset="0"/>
                <a:ea typeface="Fira Sans" panose="020B0503050000020004" pitchFamily="34" charset="0"/>
              </a:rPr>
              <a:t> o </a:t>
            </a:r>
            <a:r>
              <a:rPr lang="it-IT" altLang="ja-JP" sz="2400" i="1" dirty="0" err="1">
                <a:solidFill>
                  <a:srgbClr val="2C4367"/>
                </a:solidFill>
                <a:latin typeface="Fira Sans" panose="020B0503050000020004" pitchFamily="34" charset="0"/>
                <a:ea typeface="Fira Sans" panose="020B0503050000020004" pitchFamily="34" charset="0"/>
              </a:rPr>
              <a:t>pre</a:t>
            </a:r>
            <a:r>
              <a:rPr lang="it-IT" altLang="ja-JP" sz="2400" i="1" dirty="0">
                <a:solidFill>
                  <a:srgbClr val="2C4367"/>
                </a:solidFill>
                <a:latin typeface="Fira Sans" panose="020B0503050000020004" pitchFamily="34" charset="0"/>
                <a:ea typeface="Fira Sans" panose="020B0503050000020004" pitchFamily="34" charset="0"/>
              </a:rPr>
              <a:t>-ordine</a:t>
            </a:r>
            <a:r>
              <a:rPr lang="it-IT" altLang="ja-JP" sz="2400" dirty="0">
                <a:solidFill>
                  <a:srgbClr val="2C4367"/>
                </a:solidFill>
                <a:latin typeface="Fira Sans" panose="020B0503050000020004" pitchFamily="34" charset="0"/>
                <a:ea typeface="Fira Sans" panose="020B0503050000020004" pitchFamily="34" charset="0"/>
              </a:rPr>
              <a:t>) di un prodotto o di un servizio. </a:t>
            </a:r>
          </a:p>
        </p:txBody>
      </p:sp>
    </p:spTree>
    <p:extLst>
      <p:ext uri="{BB962C8B-B14F-4D97-AF65-F5344CB8AC3E}">
        <p14:creationId xmlns:p14="http://schemas.microsoft.com/office/powerpoint/2010/main" val="132229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3</a:t>
            </a:fld>
            <a:endParaRPr lang="it-IT" dirty="0"/>
          </a:p>
        </p:txBody>
      </p:sp>
      <p:sp>
        <p:nvSpPr>
          <p:cNvPr id="5" name="Rettangolo 4"/>
          <p:cNvSpPr/>
          <p:nvPr/>
        </p:nvSpPr>
        <p:spPr>
          <a:xfrm>
            <a:off x="123307" y="996470"/>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Tre categorie giuridiche</a:t>
            </a:r>
          </a:p>
        </p:txBody>
      </p:sp>
      <p:sp>
        <p:nvSpPr>
          <p:cNvPr id="6" name="Rettangolo con angoli arrotondati in diagonale 5"/>
          <p:cNvSpPr/>
          <p:nvPr/>
        </p:nvSpPr>
        <p:spPr>
          <a:xfrm>
            <a:off x="512064" y="2052620"/>
            <a:ext cx="8180832" cy="3166824"/>
          </a:xfrm>
          <a:prstGeom prst="round2Diag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marL="457200" indent="-457200" algn="just">
              <a:lnSpc>
                <a:spcPct val="150000"/>
              </a:lnSpc>
              <a:buClr>
                <a:srgbClr val="3581B9"/>
              </a:buClr>
              <a:buFont typeface="+mj-lt"/>
              <a:buAutoNum type="arabicPeriod"/>
            </a:pPr>
            <a:r>
              <a:rPr lang="it-IT" altLang="ja-JP" sz="2400" b="1" dirty="0" err="1">
                <a:solidFill>
                  <a:srgbClr val="0000CC"/>
                </a:solidFill>
                <a:latin typeface="Fira Sans" panose="020B0503050000020004" pitchFamily="34" charset="0"/>
                <a:ea typeface="Fira Sans" panose="020B0503050000020004" pitchFamily="34" charset="0"/>
              </a:rPr>
              <a:t>Preordine</a:t>
            </a:r>
            <a:r>
              <a:rPr lang="it-IT" altLang="ja-JP" sz="2400" dirty="0">
                <a:solidFill>
                  <a:srgbClr val="2C4367"/>
                </a:solidFill>
                <a:latin typeface="Fira Sans" panose="020B0503050000020004" pitchFamily="34" charset="0"/>
                <a:ea typeface="Fira Sans" panose="020B0503050000020004" pitchFamily="34" charset="0"/>
              </a:rPr>
              <a:t> il </a:t>
            </a:r>
            <a:r>
              <a:rPr lang="it-IT" altLang="ja-JP" sz="2400" b="1" dirty="0" err="1">
                <a:solidFill>
                  <a:srgbClr val="0000CC"/>
                </a:solidFill>
                <a:latin typeface="Fira Sans" panose="020B0503050000020004" pitchFamily="34" charset="0"/>
                <a:ea typeface="Fira Sans" panose="020B0503050000020004" pitchFamily="34" charset="0"/>
              </a:rPr>
              <a:t>pre</a:t>
            </a:r>
            <a:r>
              <a:rPr lang="it-IT" altLang="ja-JP" sz="2400" b="1" dirty="0">
                <a:solidFill>
                  <a:srgbClr val="0000CC"/>
                </a:solidFill>
                <a:latin typeface="Fira Sans" panose="020B0503050000020004" pitchFamily="34" charset="0"/>
                <a:ea typeface="Fira Sans" panose="020B0503050000020004" pitchFamily="34" charset="0"/>
              </a:rPr>
              <a:t>-ordine</a:t>
            </a:r>
            <a:r>
              <a:rPr lang="it-IT" altLang="ja-JP" sz="2400" dirty="0">
                <a:solidFill>
                  <a:srgbClr val="2C4367"/>
                </a:solidFill>
                <a:latin typeface="Fira Sans" panose="020B0503050000020004" pitchFamily="34" charset="0"/>
                <a:ea typeface="Fira Sans" panose="020B0503050000020004" pitchFamily="34" charset="0"/>
              </a:rPr>
              <a:t>, ossia un'operazione che il codice civile definisce di e-commerce, che riguarda una compravendita futura che si perfeziona con la realizzazione del bene, alla quale si applica l'iva e si emette fattura. </a:t>
            </a:r>
          </a:p>
        </p:txBody>
      </p:sp>
    </p:spTree>
    <p:extLst>
      <p:ext uri="{BB962C8B-B14F-4D97-AF65-F5344CB8AC3E}">
        <p14:creationId xmlns:p14="http://schemas.microsoft.com/office/powerpoint/2010/main" val="3181800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4</a:t>
            </a:fld>
            <a:endParaRPr lang="it-IT" dirty="0"/>
          </a:p>
        </p:txBody>
      </p:sp>
      <p:sp>
        <p:nvSpPr>
          <p:cNvPr id="5" name="Rettangolo 4"/>
          <p:cNvSpPr/>
          <p:nvPr/>
        </p:nvSpPr>
        <p:spPr>
          <a:xfrm>
            <a:off x="123307" y="996470"/>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Tre categorie giuridiche</a:t>
            </a:r>
          </a:p>
        </p:txBody>
      </p:sp>
      <p:sp>
        <p:nvSpPr>
          <p:cNvPr id="6" name="Rettangolo con angoli arrotondati in diagonale 5"/>
          <p:cNvSpPr/>
          <p:nvPr/>
        </p:nvSpPr>
        <p:spPr>
          <a:xfrm>
            <a:off x="512064" y="1894124"/>
            <a:ext cx="8241792" cy="3166824"/>
          </a:xfrm>
          <a:prstGeom prst="round2Diag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marL="457200" indent="-457200" algn="just">
              <a:lnSpc>
                <a:spcPct val="150000"/>
              </a:lnSpc>
              <a:buClr>
                <a:srgbClr val="3581B9"/>
              </a:buClr>
              <a:buFont typeface="+mj-lt"/>
              <a:buAutoNum type="arabicPeriod" startAt="2"/>
            </a:pPr>
            <a:r>
              <a:rPr lang="it-IT" altLang="ja-JP" sz="2400" b="1" dirty="0">
                <a:solidFill>
                  <a:srgbClr val="0000CC"/>
                </a:solidFill>
                <a:latin typeface="Fira Sans" panose="020B0503050000020004" pitchFamily="34" charset="0"/>
                <a:ea typeface="Fira Sans" panose="020B0503050000020004" pitchFamily="34" charset="0"/>
              </a:rPr>
              <a:t>Donazione modale</a:t>
            </a:r>
            <a:r>
              <a:rPr lang="it-IT" altLang="ja-JP" sz="2400" dirty="0">
                <a:solidFill>
                  <a:srgbClr val="2C4367"/>
                </a:solidFill>
                <a:latin typeface="Fira Sans" panose="020B0503050000020004" pitchFamily="34" charset="0"/>
                <a:ea typeface="Fira Sans" panose="020B0503050000020004" pitchFamily="34" charset="0"/>
              </a:rPr>
              <a:t> in cui viene data una ricompensa (il '</a:t>
            </a:r>
            <a:r>
              <a:rPr lang="it-IT" altLang="ja-JP" sz="2400" dirty="0" err="1">
                <a:solidFill>
                  <a:srgbClr val="2C4367"/>
                </a:solidFill>
                <a:latin typeface="Fira Sans" panose="020B0503050000020004" pitchFamily="34" charset="0"/>
                <a:ea typeface="Fira Sans" panose="020B0503050000020004" pitchFamily="34" charset="0"/>
              </a:rPr>
              <a:t>reward</a:t>
            </a:r>
            <a:r>
              <a:rPr lang="it-IT" altLang="ja-JP" sz="2400" dirty="0">
                <a:solidFill>
                  <a:srgbClr val="2C4367"/>
                </a:solidFill>
                <a:latin typeface="Fira Sans" panose="020B0503050000020004" pitchFamily="34" charset="0"/>
                <a:ea typeface="Fira Sans" panose="020B0503050000020004" pitchFamily="34" charset="0"/>
              </a:rPr>
              <a:t>') non di valore monetario e di importo inferiore alla somma donata che, quando riguarda valori ingenti, richiederebbe l'intervento di un atto notarile. </a:t>
            </a:r>
          </a:p>
        </p:txBody>
      </p:sp>
    </p:spTree>
    <p:extLst>
      <p:ext uri="{BB962C8B-B14F-4D97-AF65-F5344CB8AC3E}">
        <p14:creationId xmlns:p14="http://schemas.microsoft.com/office/powerpoint/2010/main" val="87453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5</a:t>
            </a:fld>
            <a:endParaRPr lang="it-IT" dirty="0"/>
          </a:p>
        </p:txBody>
      </p:sp>
      <p:sp>
        <p:nvSpPr>
          <p:cNvPr id="5" name="Rettangolo 4"/>
          <p:cNvSpPr/>
          <p:nvPr/>
        </p:nvSpPr>
        <p:spPr>
          <a:xfrm>
            <a:off x="123307" y="996470"/>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Tre categorie giuridiche</a:t>
            </a:r>
          </a:p>
        </p:txBody>
      </p:sp>
      <p:sp>
        <p:nvSpPr>
          <p:cNvPr id="6" name="Rettangolo con angoli arrotondati in diagonale 5"/>
          <p:cNvSpPr/>
          <p:nvPr/>
        </p:nvSpPr>
        <p:spPr>
          <a:xfrm>
            <a:off x="512064" y="1894124"/>
            <a:ext cx="8241792" cy="3090705"/>
          </a:xfrm>
          <a:prstGeom prst="round2Diag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marL="457200" indent="-457200" algn="just">
              <a:lnSpc>
                <a:spcPct val="150000"/>
              </a:lnSpc>
              <a:buClr>
                <a:srgbClr val="3581B9"/>
              </a:buClr>
              <a:buFont typeface="+mj-lt"/>
              <a:buAutoNum type="arabicPeriod" startAt="3"/>
            </a:pPr>
            <a:r>
              <a:rPr lang="it-IT" altLang="ja-JP" sz="2400" b="1" dirty="0">
                <a:solidFill>
                  <a:srgbClr val="0000CC"/>
                </a:solidFill>
                <a:latin typeface="Fira Sans" panose="020B0503050000020004" pitchFamily="34" charset="0"/>
                <a:ea typeface="Fira Sans" panose="020B0503050000020004" pitchFamily="34" charset="0"/>
              </a:rPr>
              <a:t>Royalty</a:t>
            </a:r>
            <a:r>
              <a:rPr lang="it-IT" altLang="ja-JP" sz="2400" dirty="0">
                <a:solidFill>
                  <a:srgbClr val="2C4367"/>
                </a:solidFill>
                <a:latin typeface="Fira Sans" panose="020B0503050000020004" pitchFamily="34" charset="0"/>
                <a:ea typeface="Fira Sans" panose="020B0503050000020004" pitchFamily="34" charset="0"/>
              </a:rPr>
              <a:t> crowdfunding viene offerta una ricompensa di natura monetaria che «consiste in una condivisione dei profitti o dei ricavi associati all'investimento, ma senza alcun titolo di proprietà sul progetto </a:t>
            </a:r>
            <a:r>
              <a:rPr lang="it-IT" altLang="ja-JP" sz="2400" dirty="0" err="1">
                <a:solidFill>
                  <a:srgbClr val="2C4367"/>
                </a:solidFill>
                <a:latin typeface="Fira Sans" panose="020B0503050000020004" pitchFamily="34" charset="0"/>
                <a:ea typeface="Fira Sans" panose="020B0503050000020004" pitchFamily="34" charset="0"/>
              </a:rPr>
              <a:t>nè</a:t>
            </a:r>
            <a:r>
              <a:rPr lang="it-IT" altLang="ja-JP" sz="2400" dirty="0">
                <a:solidFill>
                  <a:srgbClr val="2C4367"/>
                </a:solidFill>
                <a:latin typeface="Fira Sans" panose="020B0503050000020004" pitchFamily="34" charset="0"/>
                <a:ea typeface="Fira Sans" panose="020B0503050000020004" pitchFamily="34" charset="0"/>
              </a:rPr>
              <a:t> di rimborso del capitale».</a:t>
            </a:r>
          </a:p>
        </p:txBody>
      </p:sp>
    </p:spTree>
    <p:extLst>
      <p:ext uri="{BB962C8B-B14F-4D97-AF65-F5344CB8AC3E}">
        <p14:creationId xmlns:p14="http://schemas.microsoft.com/office/powerpoint/2010/main" val="4154440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6</a:t>
            </a:fld>
            <a:endParaRPr lang="it-IT" dirty="0"/>
          </a:p>
        </p:txBody>
      </p:sp>
      <p:sp>
        <p:nvSpPr>
          <p:cNvPr id="5" name="Rettangolo 4"/>
          <p:cNvSpPr/>
          <p:nvPr/>
        </p:nvSpPr>
        <p:spPr>
          <a:xfrm>
            <a:off x="123307" y="837974"/>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Tre categorie giuridiche</a:t>
            </a:r>
          </a:p>
        </p:txBody>
      </p:sp>
      <p:sp>
        <p:nvSpPr>
          <p:cNvPr id="6" name="Rettangolo arrotondato 5"/>
          <p:cNvSpPr/>
          <p:nvPr/>
        </p:nvSpPr>
        <p:spPr>
          <a:xfrm>
            <a:off x="512064" y="1601516"/>
            <a:ext cx="8241792" cy="3415261"/>
          </a:xfrm>
          <a:prstGeom prst="round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200" dirty="0">
                <a:solidFill>
                  <a:srgbClr val="2C4367"/>
                </a:solidFill>
                <a:latin typeface="Fira Sans" panose="020B0503050000020004" pitchFamily="34" charset="0"/>
                <a:ea typeface="Fira Sans" panose="020B0503050000020004" pitchFamily="34" charset="0"/>
              </a:rPr>
              <a:t>ll finanziatore, in questo particolare modello di crowdfunding, percepisce - per l'appunto - delle </a:t>
            </a:r>
            <a:r>
              <a:rPr lang="it-IT" altLang="ja-JP" sz="2200" b="1" dirty="0">
                <a:solidFill>
                  <a:srgbClr val="0000CC"/>
                </a:solidFill>
                <a:latin typeface="Fira Sans" panose="020B0503050000020004" pitchFamily="34" charset="0"/>
                <a:ea typeface="Fira Sans" panose="020B0503050000020004" pitchFamily="34" charset="0"/>
              </a:rPr>
              <a:t>royalties</a:t>
            </a:r>
            <a:r>
              <a:rPr lang="it-IT" altLang="ja-JP" sz="2200" dirty="0">
                <a:solidFill>
                  <a:srgbClr val="2C4367"/>
                </a:solidFill>
                <a:latin typeface="Fira Sans" panose="020B0503050000020004" pitchFamily="34" charset="0"/>
                <a:ea typeface="Fira Sans" panose="020B0503050000020004" pitchFamily="34" charset="0"/>
              </a:rPr>
              <a:t> sulla base dell'importo investito, che possono riguardare ad esempio: diritti di autore, diritti di proprietà intellettuale, brevetti, licenze, marchi registrati e così via. Ne consegue, quindi, una determinata </a:t>
            </a:r>
            <a:r>
              <a:rPr lang="it-IT" altLang="ja-JP" sz="2200" b="1" dirty="0">
                <a:solidFill>
                  <a:srgbClr val="0000CC"/>
                </a:solidFill>
                <a:latin typeface="Fira Sans" panose="020B0503050000020004" pitchFamily="34" charset="0"/>
                <a:ea typeface="Fira Sans" panose="020B0503050000020004" pitchFamily="34" charset="0"/>
              </a:rPr>
              <a:t>modalità di tassazione</a:t>
            </a:r>
            <a:r>
              <a:rPr lang="it-IT" altLang="ja-JP" sz="2200" dirty="0">
                <a:solidFill>
                  <a:srgbClr val="2C4367"/>
                </a:solidFill>
                <a:latin typeface="Fira Sans" panose="020B0503050000020004" pitchFamily="34" charset="0"/>
                <a:ea typeface="Fira Sans" panose="020B0503050000020004" pitchFamily="34" charset="0"/>
              </a:rPr>
              <a:t> ed una conseguente applicazione dell'</a:t>
            </a:r>
            <a:r>
              <a:rPr lang="it-IT" altLang="ja-JP" sz="2200" b="1" u="sng" dirty="0">
                <a:solidFill>
                  <a:srgbClr val="0000CC"/>
                </a:solidFill>
                <a:latin typeface="Fira Sans" panose="020B0503050000020004" pitchFamily="34" charset="0"/>
                <a:ea typeface="Fira Sans" panose="020B0503050000020004" pitchFamily="34" charset="0"/>
              </a:rPr>
              <a:t>IVA</a:t>
            </a:r>
            <a:r>
              <a:rPr lang="it-IT" altLang="ja-JP" sz="2200" dirty="0">
                <a:solidFill>
                  <a:srgbClr val="2C4367"/>
                </a:solidFill>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3311685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7</a:t>
            </a:fld>
            <a:endParaRPr lang="it-IT" dirty="0"/>
          </a:p>
        </p:txBody>
      </p:sp>
      <p:sp>
        <p:nvSpPr>
          <p:cNvPr id="5" name="Rettangolo 4"/>
          <p:cNvSpPr/>
          <p:nvPr/>
        </p:nvSpPr>
        <p:spPr>
          <a:xfrm>
            <a:off x="244534" y="447830"/>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Disposizioni di legge </a:t>
            </a:r>
          </a:p>
        </p:txBody>
      </p:sp>
      <p:sp>
        <p:nvSpPr>
          <p:cNvPr id="6" name="Rettangolo 5"/>
          <p:cNvSpPr/>
          <p:nvPr/>
        </p:nvSpPr>
        <p:spPr>
          <a:xfrm>
            <a:off x="475488" y="1225836"/>
            <a:ext cx="8314944" cy="4939814"/>
          </a:xfrm>
          <a:prstGeom prst="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100" b="1" dirty="0">
                <a:solidFill>
                  <a:srgbClr val="2C4367"/>
                </a:solidFill>
                <a:latin typeface="Fira Sans" panose="020B0503050000020004" pitchFamily="34" charset="0"/>
                <a:ea typeface="Fira Sans" panose="020B0503050000020004" pitchFamily="34" charset="0"/>
              </a:rPr>
              <a:t>Decreto Legge n. 50 del 24 aprile 2017</a:t>
            </a:r>
            <a:r>
              <a:rPr lang="it-IT" altLang="ja-JP" sz="2100" dirty="0">
                <a:solidFill>
                  <a:srgbClr val="2C4367"/>
                </a:solidFill>
                <a:latin typeface="Fira Sans" panose="020B0503050000020004" pitchFamily="34" charset="0"/>
                <a:ea typeface="Fira Sans" panose="020B0503050000020004" pitchFamily="34" charset="0"/>
              </a:rPr>
              <a:t> («Disposizioni urgenti in materia finanziaria, iniziative a favore degli enti territoriali, ulteriori interventi per le zone colpite da eventi sismici e misure per lo sviluppo») ha, definitivamente, </a:t>
            </a:r>
            <a:r>
              <a:rPr lang="it-IT" altLang="ja-JP" sz="2100" b="1" i="1" dirty="0">
                <a:solidFill>
                  <a:srgbClr val="0000CC"/>
                </a:solidFill>
                <a:latin typeface="Fira Sans" panose="020B0503050000020004" pitchFamily="34" charset="0"/>
                <a:ea typeface="Fira Sans" panose="020B0503050000020004" pitchFamily="34" charset="0"/>
              </a:rPr>
              <a:t>esteso la possibilità di ricorrere all'equity crowdfunding a tutte le PMI</a:t>
            </a:r>
            <a:r>
              <a:rPr lang="it-IT" altLang="ja-JP" sz="2100" dirty="0">
                <a:solidFill>
                  <a:srgbClr val="2C4367"/>
                </a:solidFill>
                <a:latin typeface="Fira Sans" panose="020B0503050000020004" pitchFamily="34" charset="0"/>
                <a:ea typeface="Fira Sans" panose="020B0503050000020004" pitchFamily="34" charset="0"/>
              </a:rPr>
              <a:t>. Tale novità è stata introdotta, in particolar modo, dal primo comma dall'art. 57 sull'Attrazione per gli investimenti del suddetto Decreto. L'effettiva entrata in vigore del provvedimento è avvenuta a gennaio 2018 con l'introduzione del nuovo </a:t>
            </a:r>
            <a:r>
              <a:rPr lang="it-IT" altLang="ja-JP" sz="2100" b="1" dirty="0">
                <a:solidFill>
                  <a:srgbClr val="0000CC"/>
                </a:solidFill>
                <a:latin typeface="Fira Sans" panose="020B0503050000020004" pitchFamily="34" charset="0"/>
                <a:ea typeface="Fira Sans" panose="020B0503050000020004" pitchFamily="34" charset="0"/>
              </a:rPr>
              <a:t>Regolamento Consob</a:t>
            </a:r>
            <a:r>
              <a:rPr lang="it-IT" altLang="ja-JP" sz="2100" dirty="0">
                <a:solidFill>
                  <a:srgbClr val="2C4367"/>
                </a:solidFill>
                <a:latin typeface="Fira Sans" panose="020B0503050000020004" pitchFamily="34" charset="0"/>
                <a:ea typeface="Fira Sans" panose="020B0503050000020004" pitchFamily="34" charset="0"/>
              </a:rPr>
              <a:t> sull'equity crowdfunding, approvato con delibera 29 novembre 2017 n. 20204 del 5 dicembre 2017.</a:t>
            </a:r>
          </a:p>
        </p:txBody>
      </p:sp>
    </p:spTree>
    <p:extLst>
      <p:ext uri="{BB962C8B-B14F-4D97-AF65-F5344CB8AC3E}">
        <p14:creationId xmlns:p14="http://schemas.microsoft.com/office/powerpoint/2010/main" val="3703498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8</a:t>
            </a:fld>
            <a:endParaRPr lang="it-IT" dirty="0"/>
          </a:p>
        </p:txBody>
      </p:sp>
      <p:sp>
        <p:nvSpPr>
          <p:cNvPr id="5" name="Rettangolo 4"/>
          <p:cNvSpPr/>
          <p:nvPr/>
        </p:nvSpPr>
        <p:spPr>
          <a:xfrm>
            <a:off x="244534" y="699824"/>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Cosa si può fare in equity</a:t>
            </a:r>
          </a:p>
        </p:txBody>
      </p:sp>
      <p:sp>
        <p:nvSpPr>
          <p:cNvPr id="6" name="Rettangolo arrotondato 5"/>
          <p:cNvSpPr/>
          <p:nvPr/>
        </p:nvSpPr>
        <p:spPr>
          <a:xfrm>
            <a:off x="475488" y="1506252"/>
            <a:ext cx="8314944" cy="4392692"/>
          </a:xfrm>
          <a:prstGeom prst="round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100" dirty="0">
                <a:solidFill>
                  <a:srgbClr val="2C4367"/>
                </a:solidFill>
                <a:latin typeface="Fira Sans" panose="020B0503050000020004" pitchFamily="34" charset="0"/>
                <a:ea typeface="Fira Sans" panose="020B0503050000020004" pitchFamily="34" charset="0"/>
              </a:rPr>
              <a:t>In equity crowdfunding c’è la </a:t>
            </a:r>
            <a:r>
              <a:rPr lang="it-IT" altLang="ja-JP" sz="2100" b="1" dirty="0">
                <a:solidFill>
                  <a:srgbClr val="0000CC"/>
                </a:solidFill>
                <a:latin typeface="Fira Sans" panose="020B0503050000020004" pitchFamily="34" charset="0"/>
                <a:ea typeface="Fira Sans" panose="020B0503050000020004" pitchFamily="34" charset="0"/>
              </a:rPr>
              <a:t>possibilità di emissione dei mini-bond sulle piattaforme di crowdfunding da parte delle PMI</a:t>
            </a:r>
            <a:r>
              <a:rPr lang="it-IT" altLang="ja-JP" sz="2100" dirty="0">
                <a:solidFill>
                  <a:srgbClr val="2C4367"/>
                </a:solidFill>
                <a:latin typeface="Fira Sans" panose="020B0503050000020004" pitchFamily="34" charset="0"/>
                <a:ea typeface="Fira Sans" panose="020B0503050000020004" pitchFamily="34" charset="0"/>
              </a:rPr>
              <a:t>; la possibilità di istituire, sul proprio sito per i portali equity-</a:t>
            </a:r>
            <a:r>
              <a:rPr lang="it-IT" altLang="ja-JP" sz="2100" dirty="0" err="1">
                <a:solidFill>
                  <a:srgbClr val="2C4367"/>
                </a:solidFill>
                <a:latin typeface="Fira Sans" panose="020B0503050000020004" pitchFamily="34" charset="0"/>
                <a:ea typeface="Fira Sans" panose="020B0503050000020004" pitchFamily="34" charset="0"/>
              </a:rPr>
              <a:t>based</a:t>
            </a:r>
            <a:r>
              <a:rPr lang="it-IT" altLang="ja-JP" sz="2100" dirty="0">
                <a:solidFill>
                  <a:srgbClr val="2C4367"/>
                </a:solidFill>
                <a:latin typeface="Fira Sans" panose="020B0503050000020004" pitchFamily="34" charset="0"/>
                <a:ea typeface="Fira Sans" panose="020B0503050000020004" pitchFamily="34" charset="0"/>
              </a:rPr>
              <a:t>, bacheche online per la «compravendita di strumenti finanziari, che siano stati oggetto di offerte concluse con successo nell'ambito di una campagna di crowdfunding» (il che dovrebbe rendere più liquido il settore) e - infine - l'</a:t>
            </a:r>
            <a:r>
              <a:rPr lang="it-IT" altLang="ja-JP" sz="2100" b="1" dirty="0">
                <a:solidFill>
                  <a:srgbClr val="0000CC"/>
                </a:solidFill>
                <a:latin typeface="Fira Sans" panose="020B0503050000020004" pitchFamily="34" charset="0"/>
                <a:ea typeface="Fira Sans" panose="020B0503050000020004" pitchFamily="34" charset="0"/>
              </a:rPr>
              <a:t>apertura</a:t>
            </a:r>
            <a:r>
              <a:rPr lang="it-IT" altLang="ja-JP" sz="2100" dirty="0">
                <a:solidFill>
                  <a:srgbClr val="2C4367"/>
                </a:solidFill>
                <a:latin typeface="Fira Sans" panose="020B0503050000020004" pitchFamily="34" charset="0"/>
                <a:ea typeface="Fira Sans" panose="020B0503050000020004" pitchFamily="34" charset="0"/>
              </a:rPr>
              <a:t> del settore anche ad </a:t>
            </a:r>
            <a:r>
              <a:rPr lang="it-IT" altLang="ja-JP" sz="2100" b="1" dirty="0">
                <a:solidFill>
                  <a:srgbClr val="0000CC"/>
                </a:solidFill>
                <a:latin typeface="Fira Sans" panose="020B0503050000020004" pitchFamily="34" charset="0"/>
                <a:ea typeface="Fira Sans" panose="020B0503050000020004" pitchFamily="34" charset="0"/>
              </a:rPr>
              <a:t>emittenti esteri</a:t>
            </a:r>
            <a:r>
              <a:rPr lang="it-IT" altLang="ja-JP" sz="2100" dirty="0">
                <a:solidFill>
                  <a:srgbClr val="2C4367"/>
                </a:solidFill>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3197275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9</a:t>
            </a:fld>
            <a:endParaRPr lang="it-IT" dirty="0"/>
          </a:p>
        </p:txBody>
      </p:sp>
      <p:sp>
        <p:nvSpPr>
          <p:cNvPr id="5" name="Rettangolo 4"/>
          <p:cNvSpPr/>
          <p:nvPr/>
        </p:nvSpPr>
        <p:spPr>
          <a:xfrm>
            <a:off x="244534" y="624617"/>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Primo step</a:t>
            </a:r>
          </a:p>
        </p:txBody>
      </p:sp>
      <p:sp>
        <p:nvSpPr>
          <p:cNvPr id="6" name="Rettangolo arrotondato 5"/>
          <p:cNvSpPr/>
          <p:nvPr/>
        </p:nvSpPr>
        <p:spPr>
          <a:xfrm>
            <a:off x="1243584" y="1798860"/>
            <a:ext cx="7546848" cy="2349579"/>
          </a:xfrm>
          <a:prstGeom prst="round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200" dirty="0">
                <a:solidFill>
                  <a:srgbClr val="2C4367"/>
                </a:solidFill>
                <a:latin typeface="Fira Sans" panose="020B0503050000020004" pitchFamily="34" charset="0"/>
                <a:ea typeface="Fira Sans" panose="020B0503050000020004" pitchFamily="34" charset="0"/>
              </a:rPr>
              <a:t>Il </a:t>
            </a:r>
            <a:r>
              <a:rPr lang="it-IT" altLang="ja-JP" sz="2200" b="1" dirty="0">
                <a:solidFill>
                  <a:srgbClr val="0000CC"/>
                </a:solidFill>
                <a:latin typeface="Fira Sans" panose="020B0503050000020004" pitchFamily="34" charset="0"/>
                <a:ea typeface="Fira Sans" panose="020B0503050000020004" pitchFamily="34" charset="0"/>
              </a:rPr>
              <a:t>proponente</a:t>
            </a:r>
            <a:r>
              <a:rPr lang="it-IT" altLang="ja-JP" sz="2200" dirty="0">
                <a:solidFill>
                  <a:srgbClr val="2C4367"/>
                </a:solidFill>
                <a:latin typeface="Fira Sans" panose="020B0503050000020004" pitchFamily="34" charset="0"/>
                <a:ea typeface="Fira Sans" panose="020B0503050000020004" pitchFamily="34" charset="0"/>
              </a:rPr>
              <a:t> – cioè </a:t>
            </a:r>
            <a:r>
              <a:rPr lang="it-IT" altLang="ja-JP" sz="2200" b="1" dirty="0">
                <a:solidFill>
                  <a:srgbClr val="0000CC"/>
                </a:solidFill>
                <a:latin typeface="Fira Sans" panose="020B0503050000020004" pitchFamily="34" charset="0"/>
                <a:ea typeface="Fira Sans" panose="020B0503050000020004" pitchFamily="34" charset="0"/>
              </a:rPr>
              <a:t>l’imprenditore</a:t>
            </a:r>
            <a:r>
              <a:rPr lang="it-IT" altLang="ja-JP" sz="2200" dirty="0">
                <a:solidFill>
                  <a:srgbClr val="2C4367"/>
                </a:solidFill>
                <a:latin typeface="Fira Sans" panose="020B0503050000020004" pitchFamily="34" charset="0"/>
                <a:ea typeface="Fira Sans" panose="020B0503050000020004" pitchFamily="34" charset="0"/>
              </a:rPr>
              <a:t> – lancia la raccolta di finanziamento sulla </a:t>
            </a:r>
            <a:r>
              <a:rPr lang="it-IT" altLang="ja-JP" sz="2200" b="1" dirty="0">
                <a:solidFill>
                  <a:srgbClr val="0000CC"/>
                </a:solidFill>
                <a:latin typeface="Fira Sans" panose="020B0503050000020004" pitchFamily="34" charset="0"/>
                <a:ea typeface="Fira Sans" panose="020B0503050000020004" pitchFamily="34" charset="0"/>
              </a:rPr>
              <a:t>piattaforma</a:t>
            </a:r>
            <a:r>
              <a:rPr lang="it-IT" altLang="ja-JP" sz="2200" dirty="0">
                <a:solidFill>
                  <a:srgbClr val="2C4367"/>
                </a:solidFill>
                <a:latin typeface="Fira Sans" panose="020B0503050000020004" pitchFamily="34" charset="0"/>
                <a:ea typeface="Fira Sans" panose="020B0503050000020004" pitchFamily="34" charset="0"/>
              </a:rPr>
              <a:t> online esplicitando le informazioni inerenti al progetto e il relativo traguardo monetario da raggiungere per attuarlo.</a:t>
            </a:r>
          </a:p>
        </p:txBody>
      </p:sp>
      <p:sp>
        <p:nvSpPr>
          <p:cNvPr id="2" name="Freccia a destra 1"/>
          <p:cNvSpPr/>
          <p:nvPr/>
        </p:nvSpPr>
        <p:spPr>
          <a:xfrm>
            <a:off x="512064" y="2711521"/>
            <a:ext cx="609600" cy="524256"/>
          </a:xfrm>
          <a:prstGeom prst="rightArrow">
            <a:avLst/>
          </a:prstGeom>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43606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10</a:t>
            </a:fld>
            <a:endParaRPr lang="it-IT" dirty="0"/>
          </a:p>
        </p:txBody>
      </p:sp>
      <p:sp>
        <p:nvSpPr>
          <p:cNvPr id="5" name="Rettangolo 4"/>
          <p:cNvSpPr/>
          <p:nvPr/>
        </p:nvSpPr>
        <p:spPr>
          <a:xfrm>
            <a:off x="232342" y="853255"/>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Secondo step</a:t>
            </a:r>
          </a:p>
        </p:txBody>
      </p:sp>
      <p:sp>
        <p:nvSpPr>
          <p:cNvPr id="6" name="Rettangolo arrotondato 5"/>
          <p:cNvSpPr/>
          <p:nvPr/>
        </p:nvSpPr>
        <p:spPr>
          <a:xfrm>
            <a:off x="451104" y="1798860"/>
            <a:ext cx="8339328" cy="3473291"/>
          </a:xfrm>
          <a:prstGeom prst="round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200" dirty="0">
                <a:solidFill>
                  <a:srgbClr val="2C4367"/>
                </a:solidFill>
                <a:latin typeface="Fira Sans" panose="020B0503050000020004" pitchFamily="34" charset="0"/>
                <a:ea typeface="Fira Sans" panose="020B0503050000020004" pitchFamily="34" charset="0"/>
              </a:rPr>
              <a:t>L’</a:t>
            </a:r>
            <a:r>
              <a:rPr lang="it-IT" altLang="ja-JP" sz="2200" b="1" dirty="0">
                <a:solidFill>
                  <a:srgbClr val="0000CC"/>
                </a:solidFill>
                <a:latin typeface="Fira Sans" panose="020B0503050000020004" pitchFamily="34" charset="0"/>
                <a:ea typeface="Fira Sans" panose="020B0503050000020004" pitchFamily="34" charset="0"/>
              </a:rPr>
              <a:t>obiettivo di raccolta viene diviso in quote a prezzo fisso</a:t>
            </a:r>
            <a:r>
              <a:rPr lang="it-IT" altLang="ja-JP" sz="2200" dirty="0">
                <a:solidFill>
                  <a:srgbClr val="2C4367"/>
                </a:solidFill>
                <a:latin typeface="Fira Sans" panose="020B0503050000020004" pitchFamily="34" charset="0"/>
                <a:ea typeface="Fira Sans" panose="020B0503050000020004" pitchFamily="34" charset="0"/>
              </a:rPr>
              <a:t> e queste vengono offerte agli investitori. Il progetto che raggiunge l’obiettivo di raccolta minimo sarà realizzato nei termini dichiarati e gli investitori otterranno in cambio la partecipazione al capitale sociale; viceversa, verrà restituita l’eventuale somma versata ai legittimi finanziatori.</a:t>
            </a:r>
          </a:p>
        </p:txBody>
      </p:sp>
    </p:spTree>
    <p:extLst>
      <p:ext uri="{BB962C8B-B14F-4D97-AF65-F5344CB8AC3E}">
        <p14:creationId xmlns:p14="http://schemas.microsoft.com/office/powerpoint/2010/main" val="2032965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E2DBCC59-BD16-474E-8EC1-7FD79791D2A0}" type="slidenum">
              <a:rPr lang="it-IT" smtClean="0"/>
              <a:t>11</a:t>
            </a:fld>
            <a:endParaRPr lang="it-IT" dirty="0"/>
          </a:p>
        </p:txBody>
      </p:sp>
      <p:sp>
        <p:nvSpPr>
          <p:cNvPr id="5" name="Rettangolo 4"/>
          <p:cNvSpPr/>
          <p:nvPr/>
        </p:nvSpPr>
        <p:spPr>
          <a:xfrm>
            <a:off x="232342" y="853255"/>
            <a:ext cx="8776852" cy="498855"/>
          </a:xfrm>
          <a:prstGeom prst="rect">
            <a:avLst/>
          </a:prstGeom>
        </p:spPr>
        <p:txBody>
          <a:bodyPr wrap="square">
            <a:spAutoFit/>
          </a:bodyPr>
          <a:lstStyle/>
          <a:p>
            <a:pPr lvl="0" algn="ctr">
              <a:lnSpc>
                <a:spcPct val="150000"/>
              </a:lnSpc>
              <a:spcBef>
                <a:spcPts val="0"/>
              </a:spcBef>
            </a:pPr>
            <a:r>
              <a:rPr lang="it-IT" altLang="it-IT" sz="2000" b="1" dirty="0">
                <a:solidFill>
                  <a:srgbClr val="0569B1"/>
                </a:solidFill>
                <a:latin typeface="Montserrat" panose="00000500000000000000" pitchFamily="50" charset="0"/>
                <a:ea typeface="Fira Sans" panose="020B0503050000020004" pitchFamily="34" charset="0"/>
                <a:cs typeface="Arial" panose="020B0604020202020204" pitchFamily="34" charset="0"/>
              </a:rPr>
              <a:t>Terzo step</a:t>
            </a:r>
          </a:p>
        </p:txBody>
      </p:sp>
      <p:sp>
        <p:nvSpPr>
          <p:cNvPr id="6" name="Rettangolo arrotondato 5"/>
          <p:cNvSpPr/>
          <p:nvPr/>
        </p:nvSpPr>
        <p:spPr>
          <a:xfrm>
            <a:off x="451104" y="1798860"/>
            <a:ext cx="8339328" cy="2279773"/>
          </a:xfrm>
          <a:prstGeom prst="roundRect">
            <a:avLst/>
          </a:prstGeom>
          <a:noFill/>
          <a:ln w="38100">
            <a:solidFill>
              <a:srgbClr val="0569B1"/>
            </a:solidFill>
            <a:prstDash val="solid"/>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Clr>
                <a:srgbClr val="3581B9"/>
              </a:buClr>
            </a:pPr>
            <a:r>
              <a:rPr lang="it-IT" altLang="ja-JP" sz="2200" dirty="0">
                <a:solidFill>
                  <a:srgbClr val="2C4367"/>
                </a:solidFill>
                <a:latin typeface="Fira Sans" panose="020B0503050000020004" pitchFamily="34" charset="0"/>
                <a:ea typeface="Fira Sans" panose="020B0503050000020004" pitchFamily="34" charset="0"/>
              </a:rPr>
              <a:t>Il sostenitore si configura come un azionista che effettua un investimento e acquista una quota della proprietà della società, allo scopo di ottenere dividendi dal capitale posseduto ed eventualmente capital gain dalla vendita della propria quota.</a:t>
            </a:r>
          </a:p>
        </p:txBody>
      </p:sp>
    </p:spTree>
    <p:extLst>
      <p:ext uri="{BB962C8B-B14F-4D97-AF65-F5344CB8AC3E}">
        <p14:creationId xmlns:p14="http://schemas.microsoft.com/office/powerpoint/2010/main" val="3129282608"/>
      </p:ext>
    </p:extLst>
  </p:cSld>
  <p:clrMapOvr>
    <a:masterClrMapping/>
  </p:clrMapOvr>
</p:sld>
</file>

<file path=ppt/theme/theme1.xml><?xml version="1.0" encoding="utf-8"?>
<a:theme xmlns:a="http://schemas.openxmlformats.org/drawingml/2006/main" name="Tema di Office">
  <a:themeElements>
    <a:clrScheme name="Personalizzato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4828</TotalTime>
  <Words>573</Words>
  <Application>Microsoft Office PowerPoint</Application>
  <PresentationFormat>Presentazione su schermo (4:3)</PresentationFormat>
  <Paragraphs>43</Paragraphs>
  <Slides>11</Slides>
  <Notes>11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11</vt:i4>
      </vt:variant>
    </vt:vector>
  </HeadingPairs>
  <TitlesOfParts>
    <vt:vector size="17" baseType="lpstr">
      <vt:lpstr>Arial</vt:lpstr>
      <vt:lpstr>Calibri</vt:lpstr>
      <vt:lpstr>Fira Sans</vt:lpstr>
      <vt:lpstr>Montserrat</vt:lpstr>
      <vt:lpstr>Verdana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dc:creator>
  <cp:lastModifiedBy>marcella loporchio</cp:lastModifiedBy>
  <cp:revision>417</cp:revision>
  <cp:lastPrinted>2020-01-19T15:12:33Z</cp:lastPrinted>
  <dcterms:created xsi:type="dcterms:W3CDTF">2018-10-23T07:55:07Z</dcterms:created>
  <dcterms:modified xsi:type="dcterms:W3CDTF">2021-02-12T13:56:46Z</dcterms:modified>
</cp:coreProperties>
</file>